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62" r:id="rId1"/>
  </p:sldMasterIdLst>
  <p:notesMasterIdLst>
    <p:notesMasterId r:id="rId52"/>
  </p:notesMasterIdLst>
  <p:sldIdLst>
    <p:sldId id="256" r:id="rId2"/>
    <p:sldId id="272" r:id="rId3"/>
    <p:sldId id="257" r:id="rId4"/>
    <p:sldId id="258" r:id="rId5"/>
    <p:sldId id="259" r:id="rId6"/>
    <p:sldId id="260" r:id="rId7"/>
    <p:sldId id="292" r:id="rId8"/>
    <p:sldId id="261" r:id="rId9"/>
    <p:sldId id="262" r:id="rId10"/>
    <p:sldId id="263" r:id="rId11"/>
    <p:sldId id="293" r:id="rId12"/>
    <p:sldId id="266" r:id="rId13"/>
    <p:sldId id="265" r:id="rId14"/>
    <p:sldId id="267" r:id="rId15"/>
    <p:sldId id="268" r:id="rId16"/>
    <p:sldId id="269" r:id="rId17"/>
    <p:sldId id="270" r:id="rId18"/>
    <p:sldId id="271" r:id="rId19"/>
    <p:sldId id="273" r:id="rId20"/>
    <p:sldId id="274" r:id="rId21"/>
    <p:sldId id="275" r:id="rId22"/>
    <p:sldId id="276" r:id="rId23"/>
    <p:sldId id="277" r:id="rId24"/>
    <p:sldId id="278" r:id="rId25"/>
    <p:sldId id="280" r:id="rId26"/>
    <p:sldId id="281" r:id="rId27"/>
    <p:sldId id="282" r:id="rId28"/>
    <p:sldId id="279" r:id="rId29"/>
    <p:sldId id="283" r:id="rId30"/>
    <p:sldId id="294" r:id="rId31"/>
    <p:sldId id="303" r:id="rId32"/>
    <p:sldId id="296" r:id="rId33"/>
    <p:sldId id="295" r:id="rId34"/>
    <p:sldId id="284" r:id="rId35"/>
    <p:sldId id="285" r:id="rId36"/>
    <p:sldId id="286" r:id="rId37"/>
    <p:sldId id="287" r:id="rId38"/>
    <p:sldId id="307" r:id="rId39"/>
    <p:sldId id="308" r:id="rId40"/>
    <p:sldId id="310" r:id="rId41"/>
    <p:sldId id="311" r:id="rId42"/>
    <p:sldId id="312" r:id="rId43"/>
    <p:sldId id="289" r:id="rId44"/>
    <p:sldId id="313" r:id="rId45"/>
    <p:sldId id="298" r:id="rId46"/>
    <p:sldId id="290" r:id="rId47"/>
    <p:sldId id="304" r:id="rId48"/>
    <p:sldId id="314" r:id="rId49"/>
    <p:sldId id="306" r:id="rId50"/>
    <p:sldId id="302"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C5AFFE-3E8E-47BB-9BF0-F7A5E4CBC8EE}" v="430" dt="2023-07-28T08:45:36.3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media/image1.png>
</file>

<file path=ppt/media/image10.pn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e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6A8F8-FAB3-42A2-8296-EB4E4FB0FAA1}" type="datetimeFigureOut">
              <a:rPr lang="en-IN" smtClean="0"/>
              <a:t>28-07-2023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F7A0B1-FDC7-4F77-8746-2D9BB37EB9C3}" type="slidenum">
              <a:rPr lang="en-IN" smtClean="0"/>
              <a:t>‹#›</a:t>
            </a:fld>
            <a:endParaRPr lang="en-IN"/>
          </a:p>
        </p:txBody>
      </p:sp>
    </p:spTree>
    <p:extLst>
      <p:ext uri="{BB962C8B-B14F-4D97-AF65-F5344CB8AC3E}">
        <p14:creationId xmlns:p14="http://schemas.microsoft.com/office/powerpoint/2010/main" val="1862609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BF7A0B1-FDC7-4F77-8746-2D9BB37EB9C3}" type="slidenum">
              <a:rPr lang="en-IN" smtClean="0"/>
              <a:t>7</a:t>
            </a:fld>
            <a:endParaRPr lang="en-IN"/>
          </a:p>
        </p:txBody>
      </p:sp>
    </p:spTree>
    <p:extLst>
      <p:ext uri="{BB962C8B-B14F-4D97-AF65-F5344CB8AC3E}">
        <p14:creationId xmlns:p14="http://schemas.microsoft.com/office/powerpoint/2010/main" val="42093816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BF7A0B1-FDC7-4F77-8746-2D9BB37EB9C3}" type="slidenum">
              <a:rPr lang="en-IN" smtClean="0"/>
              <a:t>9</a:t>
            </a:fld>
            <a:endParaRPr lang="en-IN"/>
          </a:p>
        </p:txBody>
      </p:sp>
    </p:spTree>
    <p:extLst>
      <p:ext uri="{BB962C8B-B14F-4D97-AF65-F5344CB8AC3E}">
        <p14:creationId xmlns:p14="http://schemas.microsoft.com/office/powerpoint/2010/main" val="2487322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BF7A0B1-FDC7-4F77-8746-2D9BB37EB9C3}" type="slidenum">
              <a:rPr lang="en-IN" smtClean="0"/>
              <a:t>15</a:t>
            </a:fld>
            <a:endParaRPr lang="en-IN"/>
          </a:p>
        </p:txBody>
      </p:sp>
    </p:spTree>
    <p:extLst>
      <p:ext uri="{BB962C8B-B14F-4D97-AF65-F5344CB8AC3E}">
        <p14:creationId xmlns:p14="http://schemas.microsoft.com/office/powerpoint/2010/main" val="587614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BF7A0B1-FDC7-4F77-8746-2D9BB37EB9C3}" type="slidenum">
              <a:rPr lang="en-IN" smtClean="0"/>
              <a:t>27</a:t>
            </a:fld>
            <a:endParaRPr lang="en-IN"/>
          </a:p>
        </p:txBody>
      </p:sp>
    </p:spTree>
    <p:extLst>
      <p:ext uri="{BB962C8B-B14F-4D97-AF65-F5344CB8AC3E}">
        <p14:creationId xmlns:p14="http://schemas.microsoft.com/office/powerpoint/2010/main" val="1652567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BF7A0B1-FDC7-4F77-8746-2D9BB37EB9C3}" type="slidenum">
              <a:rPr lang="en-IN" smtClean="0"/>
              <a:t>31</a:t>
            </a:fld>
            <a:endParaRPr lang="en-IN"/>
          </a:p>
        </p:txBody>
      </p:sp>
    </p:spTree>
    <p:extLst>
      <p:ext uri="{BB962C8B-B14F-4D97-AF65-F5344CB8AC3E}">
        <p14:creationId xmlns:p14="http://schemas.microsoft.com/office/powerpoint/2010/main" val="3556751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BF7A0B1-FDC7-4F77-8746-2D9BB37EB9C3}" type="slidenum">
              <a:rPr lang="en-IN" smtClean="0"/>
              <a:t>32</a:t>
            </a:fld>
            <a:endParaRPr lang="en-IN"/>
          </a:p>
        </p:txBody>
      </p:sp>
    </p:spTree>
    <p:extLst>
      <p:ext uri="{BB962C8B-B14F-4D97-AF65-F5344CB8AC3E}">
        <p14:creationId xmlns:p14="http://schemas.microsoft.com/office/powerpoint/2010/main" val="268701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51053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607881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16352246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41421880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1745612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2881376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2151122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59878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604642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4028899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smtClean="0"/>
              <a:pPr/>
              <a:t>7/28/2023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811235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pPr/>
              <a:t>7/28/2023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83155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smtClean="0"/>
              <a:pPr/>
              <a:t>7/28/2023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763569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89368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21586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409365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7/28/2023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269536895"/>
      </p:ext>
    </p:extLst>
  </p:cSld>
  <p:clrMap bg1="lt1" tx1="dk1" bg2="lt2" tx2="dk2" accent1="accent1" accent2="accent2" accent3="accent3" accent4="accent4" accent5="accent5" accent6="accent6" hlink="hlink" folHlink="folHlink"/>
  <p:sldLayoutIdLst>
    <p:sldLayoutId id="2147484063" r:id="rId1"/>
    <p:sldLayoutId id="2147484064" r:id="rId2"/>
    <p:sldLayoutId id="2147484065" r:id="rId3"/>
    <p:sldLayoutId id="2147484066" r:id="rId4"/>
    <p:sldLayoutId id="2147484067" r:id="rId5"/>
    <p:sldLayoutId id="2147484068" r:id="rId6"/>
    <p:sldLayoutId id="2147484069" r:id="rId7"/>
    <p:sldLayoutId id="2147484070" r:id="rId8"/>
    <p:sldLayoutId id="2147484071" r:id="rId9"/>
    <p:sldLayoutId id="2147484072" r:id="rId10"/>
    <p:sldLayoutId id="2147484073" r:id="rId11"/>
    <p:sldLayoutId id="2147484074" r:id="rId12"/>
    <p:sldLayoutId id="2147484075" r:id="rId13"/>
    <p:sldLayoutId id="2147484076" r:id="rId14"/>
    <p:sldLayoutId id="2147484077" r:id="rId15"/>
    <p:sldLayoutId id="214748407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1.pn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3.png"/><Relationship Id="rId4" Type="http://schemas.openxmlformats.org/officeDocument/2006/relationships/image" Target="../media/image22.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39839-7A39-00A0-DEBF-EFEC5407AB6E}"/>
              </a:ext>
            </a:extLst>
          </p:cNvPr>
          <p:cNvSpPr>
            <a:spLocks noGrp="1"/>
          </p:cNvSpPr>
          <p:nvPr>
            <p:ph type="ctrTitle"/>
          </p:nvPr>
        </p:nvSpPr>
        <p:spPr>
          <a:xfrm>
            <a:off x="110836" y="2223436"/>
            <a:ext cx="12191999" cy="2387471"/>
          </a:xfrm>
        </p:spPr>
        <p:txBody>
          <a:bodyPr/>
          <a:lstStyle/>
          <a:p>
            <a:pPr algn="ctr">
              <a:lnSpc>
                <a:spcPct val="114999"/>
              </a:lnSpc>
              <a:spcBef>
                <a:spcPts val="0"/>
              </a:spcBef>
            </a:pPr>
            <a:r>
              <a:rPr lang="en-GB" sz="4000" i="1">
                <a:solidFill>
                  <a:schemeClr val="tx1"/>
                </a:solidFill>
                <a:latin typeface="Franklin Gothic Heavy"/>
                <a:cs typeface="Arial"/>
              </a:rPr>
              <a:t>Comprehensive Digital Marketing </a:t>
            </a:r>
            <a:endParaRPr lang="en-US" sz="4000" i="1">
              <a:solidFill>
                <a:schemeClr val="tx1"/>
              </a:solidFill>
              <a:latin typeface="Franklin Gothic Heavy"/>
              <a:cs typeface="Arial"/>
            </a:endParaRPr>
          </a:p>
          <a:p>
            <a:pPr algn="ctr">
              <a:lnSpc>
                <a:spcPct val="114999"/>
              </a:lnSpc>
              <a:spcBef>
                <a:spcPts val="0"/>
              </a:spcBef>
            </a:pPr>
            <a:r>
              <a:rPr lang="en-GB" sz="4000" i="1">
                <a:solidFill>
                  <a:schemeClr val="tx1"/>
                </a:solidFill>
                <a:latin typeface="Franklin Gothic Heavy"/>
                <a:cs typeface="Arial"/>
              </a:rPr>
              <a:t>Project Work</a:t>
            </a:r>
            <a:br>
              <a:rPr lang="en-GB" sz="4000" i="1">
                <a:solidFill>
                  <a:schemeClr val="tx1"/>
                </a:solidFill>
                <a:latin typeface="Franklin Gothic Heavy"/>
                <a:cs typeface="Arial"/>
              </a:rPr>
            </a:br>
            <a:r>
              <a:rPr lang="en-GB" sz="4000" i="1">
                <a:solidFill>
                  <a:schemeClr val="tx1"/>
                </a:solidFill>
                <a:latin typeface="Franklin Gothic Heavy"/>
                <a:cs typeface="Arial"/>
              </a:rPr>
              <a:t>FabIndia</a:t>
            </a:r>
            <a:endParaRPr lang="en-US" sz="4000" i="1">
              <a:solidFill>
                <a:schemeClr val="tx1"/>
              </a:solidFill>
              <a:latin typeface="Franklin Gothic Heavy"/>
              <a:cs typeface="Arial"/>
            </a:endParaRPr>
          </a:p>
          <a:p>
            <a:endParaRPr lang="en-US" sz="8000">
              <a:solidFill>
                <a:schemeClr val="tx1"/>
              </a:solidFill>
            </a:endParaRPr>
          </a:p>
        </p:txBody>
      </p:sp>
      <p:sp>
        <p:nvSpPr>
          <p:cNvPr id="3" name="Subtitle 2">
            <a:extLst>
              <a:ext uri="{FF2B5EF4-FFF2-40B4-BE49-F238E27FC236}">
                <a16:creationId xmlns:a16="http://schemas.microsoft.com/office/drawing/2014/main" id="{CDF541B7-2B02-C83E-FC03-AF175CD461AE}"/>
              </a:ext>
            </a:extLst>
          </p:cNvPr>
          <p:cNvSpPr>
            <a:spLocks noGrp="1"/>
          </p:cNvSpPr>
          <p:nvPr>
            <p:ph type="subTitle" idx="1"/>
          </p:nvPr>
        </p:nvSpPr>
        <p:spPr>
          <a:xfrm>
            <a:off x="4696690" y="6220690"/>
            <a:ext cx="7495309" cy="637309"/>
          </a:xfrm>
          <a:solidFill>
            <a:schemeClr val="bg2"/>
          </a:solidFill>
        </p:spPr>
        <p:txBody>
          <a:bodyPr>
            <a:noAutofit/>
          </a:bodyPr>
          <a:lstStyle/>
          <a:p>
            <a:r>
              <a:rPr lang="en-US" sz="1400" i="1">
                <a:ln w="3175" cmpd="sng">
                  <a:noFill/>
                </a:ln>
                <a:solidFill>
                  <a:schemeClr val="tx1"/>
                </a:solidFill>
                <a:latin typeface="Times New Roman" panose="02020603050405020304" pitchFamily="18" charset="0"/>
                <a:cs typeface="Times New Roman" panose="02020603050405020304" pitchFamily="18" charset="0"/>
              </a:rPr>
              <a:t>Presented by : </a:t>
            </a:r>
            <a:r>
              <a:rPr lang="en-US" sz="1400" i="1" err="1">
                <a:ln w="3175" cmpd="sng">
                  <a:noFill/>
                </a:ln>
                <a:solidFill>
                  <a:schemeClr val="tx1"/>
                </a:solidFill>
                <a:latin typeface="Times New Roman" panose="02020603050405020304" pitchFamily="18" charset="0"/>
                <a:cs typeface="Times New Roman" panose="02020603050405020304" pitchFamily="18" charset="0"/>
              </a:rPr>
              <a:t>vedula</a:t>
            </a:r>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sai</a:t>
            </a:r>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vinay</a:t>
            </a:r>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vasantha</a:t>
            </a:r>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harish</a:t>
            </a:r>
            <a:endParaRPr lang="en-US" sz="1400" i="1">
              <a:ln w="3175" cmpd="sng">
                <a:noFill/>
              </a:ln>
              <a:solidFill>
                <a:schemeClr val="tx1"/>
              </a:solidFill>
              <a:latin typeface="Times New Roman" panose="02020603050405020304" pitchFamily="18" charset="0"/>
              <a:cs typeface="Times New Roman" panose="02020603050405020304" pitchFamily="18" charset="0"/>
            </a:endParaRPr>
          </a:p>
          <a:p>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vasupalli</a:t>
            </a:r>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charan</a:t>
            </a:r>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vankara</a:t>
            </a:r>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dinesh</a:t>
            </a:r>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vankala</a:t>
            </a:r>
            <a:r>
              <a:rPr lang="en-US" sz="1400" i="1">
                <a:ln w="3175" cmpd="sng">
                  <a:noFill/>
                </a:ln>
                <a:solidFill>
                  <a:schemeClr val="tx1"/>
                </a:solidFill>
                <a:latin typeface="Times New Roman" panose="02020603050405020304" pitchFamily="18" charset="0"/>
                <a:cs typeface="Times New Roman" panose="02020603050405020304" pitchFamily="18" charset="0"/>
              </a:rPr>
              <a:t> </a:t>
            </a:r>
            <a:r>
              <a:rPr lang="en-US" sz="1400" i="1" err="1">
                <a:ln w="3175" cmpd="sng">
                  <a:noFill/>
                </a:ln>
                <a:solidFill>
                  <a:schemeClr val="tx1"/>
                </a:solidFill>
                <a:latin typeface="Times New Roman" panose="02020603050405020304" pitchFamily="18" charset="0"/>
                <a:cs typeface="Times New Roman" panose="02020603050405020304" pitchFamily="18" charset="0"/>
              </a:rPr>
              <a:t>rambabu</a:t>
            </a:r>
            <a:endParaRPr lang="en-US" sz="1400" i="1">
              <a:ln w="3175" cmpd="sng">
                <a:noFill/>
              </a:ln>
              <a:solidFill>
                <a:schemeClr val="tx1"/>
              </a:solidFill>
              <a:latin typeface="Times New Roman" panose="02020603050405020304" pitchFamily="18" charset="0"/>
              <a:cs typeface="Times New Roman" panose="02020603050405020304" pitchFamily="18" charset="0"/>
            </a:endParaRPr>
          </a:p>
          <a:p>
            <a:r>
              <a:rPr lang="en-US" sz="1400" i="1">
                <a:ln w="3175" cmpd="sng">
                  <a:noFill/>
                </a:ln>
                <a:solidFill>
                  <a:schemeClr val="tx1"/>
                </a:solidFill>
                <a:latin typeface="Times New Roman" panose="02020603050405020304" pitchFamily="18" charset="0"/>
                <a:cs typeface="Times New Roman" panose="02020603050405020304" pitchFamily="18" charset="0"/>
              </a:rPr>
              <a:t> </a:t>
            </a:r>
          </a:p>
          <a:p>
            <a:endParaRPr lang="en-US" sz="1400" i="1">
              <a:ln w="3175" cmpd="sng">
                <a:noFill/>
              </a:ln>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437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9B7B5D-5F8F-7C0F-58B7-54B7CA7795A6}"/>
              </a:ext>
            </a:extLst>
          </p:cNvPr>
          <p:cNvSpPr txBox="1"/>
          <p:nvPr/>
        </p:nvSpPr>
        <p:spPr>
          <a:xfrm>
            <a:off x="96982" y="25360"/>
            <a:ext cx="12095018" cy="68326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latin typeface="Franklin Gothic Demi Cond"/>
              </a:rPr>
              <a:t>2.Sustainable and Ethical Sourcing</a:t>
            </a:r>
            <a:r>
              <a:rPr lang="en-US" sz="2400" i="1">
                <a:latin typeface="Corbel"/>
              </a:rPr>
              <a:t>: </a:t>
            </a:r>
            <a:r>
              <a:rPr lang="en-US" sz="2800" i="1">
                <a:latin typeface="Corbel"/>
              </a:rPr>
              <a:t>The brand often emphasizes its commitment to sustainable and ethical sourcing practices. By promoting environmentally friendly materials and supporting local artisans, FABINDIA seeks to attract conscious consumers who are mindful of the social and environmental impact of their purchases.</a:t>
            </a:r>
          </a:p>
          <a:p>
            <a:endParaRPr lang="en-US"/>
          </a:p>
          <a:p>
            <a:r>
              <a:rPr lang="en-US" sz="2400" i="1">
                <a:latin typeface="Franklin Gothic Demi Cond"/>
              </a:rPr>
              <a:t>3</a:t>
            </a:r>
            <a:r>
              <a:rPr lang="en-US" sz="2400" i="1" u="sng">
                <a:latin typeface="Franklin Gothic Demi"/>
              </a:rPr>
              <a:t>.Unique and Exclusive Collections</a:t>
            </a:r>
            <a:r>
              <a:rPr lang="en-US" sz="2400" i="1">
                <a:latin typeface="Corbel"/>
              </a:rPr>
              <a:t>: </a:t>
            </a:r>
            <a:r>
              <a:rPr lang="en-US" sz="2800" i="1">
                <a:latin typeface="Corbel"/>
              </a:rPr>
              <a:t>FABINDIA positions its products as unique and exclusive, often using phrases like "handpicked," "limited edition," or "one-of-a-kind" to create a sense of rarity and desirability. This messaging aims to establish a premium perception of their offerings.</a:t>
            </a:r>
          </a:p>
          <a:p>
            <a:endParaRPr lang="en-US" sz="2800" i="1">
              <a:latin typeface="Corbel"/>
            </a:endParaRPr>
          </a:p>
          <a:p>
            <a:r>
              <a:rPr lang="en-US" sz="2400" i="1">
                <a:latin typeface="Franklin Gothic Demi Cond"/>
              </a:rPr>
              <a:t>4</a:t>
            </a:r>
            <a:r>
              <a:rPr lang="en-US" sz="2400" i="1" u="sng">
                <a:latin typeface="Franklin Gothic Demi"/>
              </a:rPr>
              <a:t>.Indian Contemporary Style</a:t>
            </a:r>
            <a:r>
              <a:rPr lang="en-US" sz="2400" i="1">
                <a:latin typeface="Corbel"/>
              </a:rPr>
              <a:t>: </a:t>
            </a:r>
            <a:r>
              <a:rPr lang="en-US" sz="2800" i="1">
                <a:latin typeface="Corbel"/>
              </a:rPr>
              <a:t>While FABINDIA celebrates traditional Indian craftsmanship, it also incorporates contemporary design elements to appeal to a broader audience, including younger generations. This blend of tradition and modernity may be reflected in their messaging to showcase the brand's versatility and relevance.</a:t>
            </a:r>
          </a:p>
        </p:txBody>
      </p:sp>
    </p:spTree>
    <p:extLst>
      <p:ext uri="{BB962C8B-B14F-4D97-AF65-F5344CB8AC3E}">
        <p14:creationId xmlns:p14="http://schemas.microsoft.com/office/powerpoint/2010/main" val="117274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8648521"/>
          </a:xfrm>
          <a:prstGeom prst="rect">
            <a:avLst/>
          </a:prstGeom>
        </p:spPr>
        <p:txBody>
          <a:bodyPr wrap="square">
            <a:spAutoFit/>
          </a:bodyPr>
          <a:lstStyle/>
          <a:p>
            <a:pPr marL="457200" indent="-317500">
              <a:buSzPts val="1400"/>
              <a:buFont typeface="Arial"/>
              <a:buChar char="●"/>
            </a:pPr>
            <a:r>
              <a:rPr lang="en-US" sz="2800" i="1" u="sng">
                <a:latin typeface="Corbel"/>
              </a:rPr>
              <a:t>Some of the most effective Fabindia tagline slogans in Market</a:t>
            </a:r>
            <a:r>
              <a:rPr lang="en-US" sz="2400" i="1">
                <a:latin typeface="Corbel"/>
              </a:rPr>
              <a:t>:</a:t>
            </a:r>
          </a:p>
          <a:p>
            <a:pPr marL="482600" indent="-342900" algn="just">
              <a:buSzPts val="1400"/>
              <a:buFont typeface="Wingdings" panose="05000000000000000000" pitchFamily="2" charset="2"/>
              <a:buChar char="Ø"/>
            </a:pPr>
            <a:r>
              <a:rPr lang="en-IN" sz="2800" i="1">
                <a:latin typeface="Corbel"/>
              </a:rPr>
              <a:t>Go ethnic, go </a:t>
            </a:r>
            <a:r>
              <a:rPr lang="en-IN" sz="2800" i="1" err="1">
                <a:latin typeface="Corbel"/>
              </a:rPr>
              <a:t>Fabindia</a:t>
            </a:r>
            <a:r>
              <a:rPr lang="en-IN" sz="2800" i="1">
                <a:latin typeface="Corbel"/>
              </a:rPr>
              <a:t>.</a:t>
            </a:r>
          </a:p>
          <a:p>
            <a:pPr marL="482600" indent="-342900" algn="just">
              <a:buSzPts val="1400"/>
              <a:buFont typeface="Wingdings" panose="05000000000000000000" pitchFamily="2" charset="2"/>
              <a:buChar char="Ø"/>
            </a:pPr>
            <a:endParaRPr lang="en-IN" sz="2800" i="1">
              <a:latin typeface="Corbel"/>
            </a:endParaRPr>
          </a:p>
          <a:p>
            <a:pPr marL="482600" indent="-342900" algn="just">
              <a:buSzPts val="1400"/>
              <a:buFont typeface="Wingdings" panose="05000000000000000000" pitchFamily="2" charset="2"/>
              <a:buChar char="Ø"/>
            </a:pPr>
            <a:r>
              <a:rPr lang="en-US" sz="2800" i="1">
                <a:latin typeface="Corbel"/>
              </a:rPr>
              <a:t>Ethnic meets modern with Fabindia.</a:t>
            </a:r>
          </a:p>
          <a:p>
            <a:pPr marL="482600" indent="-342900" algn="just">
              <a:buSzPts val="1400"/>
              <a:buFont typeface="Wingdings" panose="05000000000000000000" pitchFamily="2" charset="2"/>
              <a:buChar char="Ø"/>
            </a:pPr>
            <a:endParaRPr lang="en-US" sz="2800" i="1">
              <a:latin typeface="Corbel"/>
            </a:endParaRPr>
          </a:p>
          <a:p>
            <a:pPr marL="482600" indent="-342900" algn="just">
              <a:buSzPts val="1400"/>
              <a:buFont typeface="Wingdings" panose="05000000000000000000" pitchFamily="2" charset="2"/>
              <a:buChar char="Ø"/>
            </a:pPr>
            <a:r>
              <a:rPr lang="en-US" sz="2800" i="1">
                <a:latin typeface="Corbel"/>
              </a:rPr>
              <a:t>Explore a world of ethnic fashion with Fabindia</a:t>
            </a:r>
          </a:p>
          <a:p>
            <a:pPr marL="482600" indent="-342900" algn="just">
              <a:buSzPts val="1400"/>
              <a:buFont typeface="Wingdings" panose="05000000000000000000" pitchFamily="2" charset="2"/>
              <a:buChar char="Ø"/>
            </a:pPr>
            <a:endParaRPr lang="en-US" sz="2800" i="1">
              <a:latin typeface="Corbel"/>
            </a:endParaRPr>
          </a:p>
          <a:p>
            <a:pPr marL="482600" indent="-342900" algn="just">
              <a:buSzPts val="1400"/>
              <a:buFont typeface="Wingdings" panose="05000000000000000000" pitchFamily="2" charset="2"/>
              <a:buChar char="Ø"/>
            </a:pPr>
            <a:r>
              <a:rPr lang="en-US" sz="2800" i="1">
                <a:latin typeface="Corbel"/>
              </a:rPr>
              <a:t>Embrace your heritage with Fabindia.</a:t>
            </a:r>
          </a:p>
          <a:p>
            <a:pPr marL="139700" algn="just">
              <a:buSzPts val="1400"/>
            </a:pPr>
            <a:endParaRPr lang="en-US" sz="2800" i="1">
              <a:latin typeface="Corbel"/>
            </a:endParaRPr>
          </a:p>
          <a:p>
            <a:pPr marL="482600" indent="-342900" algn="just">
              <a:buSzPts val="1400"/>
              <a:buFont typeface="Wingdings" panose="05000000000000000000" pitchFamily="2" charset="2"/>
              <a:buChar char="Ø"/>
            </a:pPr>
            <a:r>
              <a:rPr lang="en-IN" sz="2800" i="1">
                <a:latin typeface="Corbel"/>
              </a:rPr>
              <a:t>Live the </a:t>
            </a:r>
            <a:r>
              <a:rPr lang="en-IN" sz="2800" i="1" err="1">
                <a:latin typeface="Corbel"/>
              </a:rPr>
              <a:t>Fabindia</a:t>
            </a:r>
            <a:r>
              <a:rPr lang="en-IN" sz="2800" i="1">
                <a:latin typeface="Corbel"/>
              </a:rPr>
              <a:t> lifestyle</a:t>
            </a:r>
          </a:p>
          <a:p>
            <a:pPr marL="482600" indent="-342900" algn="just">
              <a:buSzPts val="1400"/>
              <a:buFont typeface="Wingdings" panose="05000000000000000000" pitchFamily="2" charset="2"/>
              <a:buChar char="Ø"/>
            </a:pPr>
            <a:endParaRPr lang="en-IN" sz="2800" i="1">
              <a:latin typeface="Corbel"/>
            </a:endParaRPr>
          </a:p>
          <a:p>
            <a:pPr marL="482600" indent="-342900" algn="just">
              <a:buSzPts val="1400"/>
              <a:buFont typeface="Wingdings" panose="05000000000000000000" pitchFamily="2" charset="2"/>
              <a:buChar char="Ø"/>
            </a:pPr>
            <a:r>
              <a:rPr lang="en-US" sz="2800" i="1">
                <a:latin typeface="Corbel"/>
              </a:rPr>
              <a:t>From India, with love – </a:t>
            </a:r>
            <a:r>
              <a:rPr lang="en-US" sz="2800" i="1" err="1">
                <a:latin typeface="Corbel"/>
              </a:rPr>
              <a:t>Fabindia</a:t>
            </a:r>
            <a:r>
              <a:rPr lang="en-US" sz="2800" i="1">
                <a:latin typeface="Corbel"/>
              </a:rPr>
              <a:t>.</a:t>
            </a:r>
          </a:p>
          <a:p>
            <a:pPr marL="482600" indent="-342900" algn="just">
              <a:buSzPts val="1400"/>
              <a:buFont typeface="Wingdings" panose="05000000000000000000" pitchFamily="2" charset="2"/>
              <a:buChar char="Ø"/>
            </a:pPr>
            <a:endParaRPr lang="en-US" sz="2800" i="1">
              <a:latin typeface="Corbel"/>
            </a:endParaRPr>
          </a:p>
          <a:p>
            <a:pPr marL="482600" indent="-342900" algn="just">
              <a:buSzPts val="1400"/>
              <a:buFont typeface="Wingdings" panose="05000000000000000000" pitchFamily="2" charset="2"/>
              <a:buChar char="Ø"/>
            </a:pPr>
            <a:r>
              <a:rPr lang="en-IN" sz="2800" i="1">
                <a:latin typeface="Corbel"/>
              </a:rPr>
              <a:t>Celebrate diversity with </a:t>
            </a:r>
            <a:r>
              <a:rPr lang="en-IN" sz="2800" i="1" err="1">
                <a:latin typeface="Corbel"/>
              </a:rPr>
              <a:t>Fabindia</a:t>
            </a:r>
            <a:r>
              <a:rPr lang="en-IN" sz="2800" i="1">
                <a:latin typeface="Corbel"/>
              </a:rPr>
              <a:t>.</a:t>
            </a:r>
          </a:p>
          <a:p>
            <a:pPr marL="139700" algn="just">
              <a:buSzPts val="1400"/>
            </a:pPr>
            <a:endParaRPr lang="en-IN" sz="2800" i="1">
              <a:latin typeface="Corbel"/>
            </a:endParaRPr>
          </a:p>
          <a:p>
            <a:pPr marL="482600" indent="-342900" algn="just">
              <a:buSzPts val="1400"/>
              <a:buFont typeface="Wingdings" panose="05000000000000000000" pitchFamily="2" charset="2"/>
              <a:buChar char="Ø"/>
            </a:pPr>
            <a:r>
              <a:rPr lang="en-US" sz="2800" i="1">
                <a:latin typeface="Corbel"/>
              </a:rPr>
              <a:t>Refresh your style with Fabindia.</a:t>
            </a:r>
          </a:p>
          <a:p>
            <a:pPr marL="482600" indent="-342900" algn="just">
              <a:buSzPts val="1400"/>
              <a:buFont typeface="Wingdings" panose="05000000000000000000" pitchFamily="2" charset="2"/>
              <a:buChar char="Ø"/>
            </a:pPr>
            <a:endParaRPr lang="en-US" b="1"/>
          </a:p>
          <a:p>
            <a:pPr marL="482600" indent="-342900" algn="just">
              <a:buSzPts val="1400"/>
              <a:buFont typeface="Wingdings" panose="05000000000000000000" pitchFamily="2" charset="2"/>
              <a:buChar char="Ø"/>
            </a:pPr>
            <a:endParaRPr lang="en-US" b="1"/>
          </a:p>
          <a:p>
            <a:pPr marL="482600" indent="-342900" algn="just">
              <a:buSzPts val="1400"/>
              <a:buFont typeface="Wingdings" panose="05000000000000000000" pitchFamily="2" charset="2"/>
              <a:buChar char="Ø"/>
            </a:pPr>
            <a:endParaRPr lang="en-US" b="1"/>
          </a:p>
          <a:p>
            <a:pPr marL="482600" indent="-342900" algn="just">
              <a:buSzPts val="1400"/>
              <a:buFont typeface="Wingdings" panose="05000000000000000000" pitchFamily="2" charset="2"/>
              <a:buChar char="Ø"/>
            </a:pPr>
            <a:endParaRPr lang="en-US" b="1"/>
          </a:p>
          <a:p>
            <a:pPr marL="139700" algn="just">
              <a:buSzPts val="1400"/>
            </a:pPr>
            <a:endParaRPr lang="en-US" b="1"/>
          </a:p>
          <a:p>
            <a:pPr marL="482600" indent="-342900" algn="just">
              <a:buSzPts val="1400"/>
              <a:buFont typeface="Wingdings" panose="05000000000000000000" pitchFamily="2" charset="2"/>
              <a:buChar char="Ø"/>
            </a:pPr>
            <a:endParaRPr lang="en-US" b="1"/>
          </a:p>
        </p:txBody>
      </p:sp>
    </p:spTree>
    <p:extLst>
      <p:ext uri="{BB962C8B-B14F-4D97-AF65-F5344CB8AC3E}">
        <p14:creationId xmlns:p14="http://schemas.microsoft.com/office/powerpoint/2010/main" val="22974985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1D9AF0-32C2-146B-A337-842827F3A213}"/>
              </a:ext>
            </a:extLst>
          </p:cNvPr>
          <p:cNvSpPr txBox="1"/>
          <p:nvPr/>
        </p:nvSpPr>
        <p:spPr>
          <a:xfrm>
            <a:off x="0" y="277091"/>
            <a:ext cx="12192000" cy="59708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AutoNum type="arabicPeriod"/>
            </a:pPr>
            <a:r>
              <a:rPr lang="en-US" sz="2800" b="1" i="1" u="sng" err="1">
                <a:latin typeface="Corbel"/>
              </a:rPr>
              <a:t>Anokhi</a:t>
            </a:r>
            <a:r>
              <a:rPr lang="en-US" sz="2400" b="1" i="1">
                <a:latin typeface="Corbel"/>
              </a:rPr>
              <a:t>:</a:t>
            </a:r>
            <a:endParaRPr lang="en-US" b="1"/>
          </a:p>
          <a:p>
            <a:r>
              <a:rPr lang="en-US" sz="2400" i="1">
                <a:latin typeface="Corbel"/>
              </a:rPr>
              <a:t>                </a:t>
            </a:r>
            <a:r>
              <a:rPr lang="en-US" sz="2800" i="1">
                <a:latin typeface="Corbel"/>
              </a:rPr>
              <a:t> </a:t>
            </a:r>
            <a:r>
              <a:rPr lang="en-US" sz="2800" i="1" err="1">
                <a:latin typeface="Corbel"/>
              </a:rPr>
              <a:t>Anokhi</a:t>
            </a:r>
            <a:r>
              <a:rPr lang="en-US" sz="2800" i="1">
                <a:latin typeface="Corbel"/>
              </a:rPr>
              <a:t> is another competitor known for its hand-block printed textiles and clothing. They emphasize the use of natural dyes and traditional printing techniques to create unique and vibrant designs. </a:t>
            </a:r>
            <a:r>
              <a:rPr lang="en-US" sz="2800" i="1" err="1">
                <a:latin typeface="Corbel"/>
              </a:rPr>
              <a:t>Anokhi</a:t>
            </a:r>
            <a:r>
              <a:rPr lang="en-US" sz="2800" i="1">
                <a:latin typeface="Corbel"/>
              </a:rPr>
              <a:t> has a significant presence in both physical stores and online platforms. Their designs appeal to individuals who appreciate traditional Indian prints and patterns with a focus on sustainable and eco-friendly practices</a:t>
            </a:r>
            <a:r>
              <a:rPr lang="en-US" sz="2400" i="1">
                <a:latin typeface="Corbel"/>
              </a:rPr>
              <a:t>.</a:t>
            </a:r>
          </a:p>
          <a:p>
            <a:endParaRPr lang="en-US"/>
          </a:p>
          <a:p>
            <a:r>
              <a:rPr lang="en-US" sz="2800" b="1" i="1" u="sng">
                <a:latin typeface="Corbel"/>
              </a:rPr>
              <a:t>2.Good Earth</a:t>
            </a:r>
            <a:r>
              <a:rPr lang="en-US" sz="2400" b="1" i="1">
                <a:latin typeface="Corbel"/>
              </a:rPr>
              <a:t>:</a:t>
            </a:r>
          </a:p>
          <a:p>
            <a:r>
              <a:rPr lang="en-US" sz="2400" i="1">
                <a:latin typeface="Corbel"/>
              </a:rPr>
              <a:t>                          </a:t>
            </a:r>
            <a:r>
              <a:rPr lang="en-US" sz="2800" i="1">
                <a:latin typeface="Corbel"/>
              </a:rPr>
              <a:t>Good Earth is a high-end competitor that offers luxury home furnishings, decor, and clothing inspired by Indian culture and heritage. Their products are often exquisitely crafted and cater to a more affluent clientele. Good Earth has an exclusive appeal due to its premium pricing and exquisite design aesthetics, attracting customers looking for luxury products with an Indian touch.</a:t>
            </a:r>
            <a:endParaRPr lang="en-US" sz="2000"/>
          </a:p>
        </p:txBody>
      </p:sp>
    </p:spTree>
    <p:extLst>
      <p:ext uri="{BB962C8B-B14F-4D97-AF65-F5344CB8AC3E}">
        <p14:creationId xmlns:p14="http://schemas.microsoft.com/office/powerpoint/2010/main" val="4054578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B5216A-DBD0-07AF-847D-EB513DF30970}"/>
              </a:ext>
            </a:extLst>
          </p:cNvPr>
          <p:cNvSpPr txBox="1"/>
          <p:nvPr/>
        </p:nvSpPr>
        <p:spPr>
          <a:xfrm>
            <a:off x="0" y="0"/>
            <a:ext cx="580240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GB" sz="2800" b="1" u="sng">
                <a:latin typeface="Grandview"/>
              </a:rPr>
              <a:t>Competitor Analysis</a:t>
            </a:r>
            <a:r>
              <a:rPr lang="en-GB" sz="2400" b="1">
                <a:latin typeface="Grandview"/>
              </a:rPr>
              <a:t>:</a:t>
            </a:r>
            <a:endParaRPr lang="en-US" sz="2400">
              <a:latin typeface="Grandview"/>
            </a:endParaRPr>
          </a:p>
        </p:txBody>
      </p:sp>
      <p:sp>
        <p:nvSpPr>
          <p:cNvPr id="3" name="TextBox 2">
            <a:extLst>
              <a:ext uri="{FF2B5EF4-FFF2-40B4-BE49-F238E27FC236}">
                <a16:creationId xmlns:a16="http://schemas.microsoft.com/office/drawing/2014/main" id="{A05AD89F-B737-48C9-A2CE-559BEB9AF6E2}"/>
              </a:ext>
            </a:extLst>
          </p:cNvPr>
          <p:cNvSpPr txBox="1"/>
          <p:nvPr/>
        </p:nvSpPr>
        <p:spPr>
          <a:xfrm>
            <a:off x="0" y="757519"/>
            <a:ext cx="12192000" cy="68634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dirty="0">
                <a:latin typeface="Corbel"/>
              </a:rPr>
              <a:t>As of my last update in September 2021, </a:t>
            </a:r>
            <a:r>
              <a:rPr lang="en-US" sz="2800" i="1" dirty="0" err="1">
                <a:latin typeface="Corbel"/>
              </a:rPr>
              <a:t>Fabindia</a:t>
            </a:r>
            <a:r>
              <a:rPr lang="en-US" sz="2800" i="1" dirty="0">
                <a:latin typeface="Corbel"/>
              </a:rPr>
              <a:t> is an Indian retail company known for its wide range of traditional and handcrafted products, including clothing, home furnishings, and accessories. To conduct a competitor analysis of </a:t>
            </a:r>
            <a:r>
              <a:rPr lang="en-US" sz="2800" i="1" dirty="0" err="1">
                <a:latin typeface="Corbel"/>
              </a:rPr>
              <a:t>Fabindia</a:t>
            </a:r>
            <a:r>
              <a:rPr lang="en-US" sz="2800" i="1" dirty="0">
                <a:latin typeface="Corbel"/>
              </a:rPr>
              <a:t>, I will consider three potential competitors in the Indian retail market. However, please note that the competitive landscape may have changed after my last update, so it's essential to verify this information with more recent sources.</a:t>
            </a:r>
          </a:p>
          <a:p>
            <a:pPr>
              <a:buAutoNum type="arabicPeriod"/>
            </a:pPr>
            <a:r>
              <a:rPr lang="en-US" sz="2800" b="1" i="1" u="sng" dirty="0" err="1">
                <a:latin typeface="Corbel"/>
              </a:rPr>
              <a:t>Jaypore</a:t>
            </a:r>
            <a:r>
              <a:rPr lang="en-US" sz="2800" b="1" i="1" dirty="0">
                <a:latin typeface="Corbel"/>
              </a:rPr>
              <a:t>:  </a:t>
            </a:r>
          </a:p>
          <a:p>
            <a:r>
              <a:rPr lang="en-US" sz="2400" i="1" dirty="0">
                <a:latin typeface="Corbel"/>
              </a:rPr>
              <a:t>                    </a:t>
            </a:r>
            <a:r>
              <a:rPr lang="en-US" sz="2800" i="1" dirty="0" err="1">
                <a:latin typeface="Corbel"/>
              </a:rPr>
              <a:t>Jaypore</a:t>
            </a:r>
            <a:r>
              <a:rPr lang="en-US" sz="2800" i="1" dirty="0">
                <a:latin typeface="Corbel"/>
              </a:rPr>
              <a:t> is a competitor that offers a similar range of traditional and handcrafted products, including apparel, home decor, and accessories. </a:t>
            </a:r>
          </a:p>
          <a:p>
            <a:r>
              <a:rPr lang="en-US" sz="2800" b="1" i="1" dirty="0">
                <a:latin typeface="Corbel"/>
              </a:rPr>
              <a:t>2. </a:t>
            </a:r>
            <a:r>
              <a:rPr lang="en-US" sz="2800" b="1" i="1" dirty="0" err="1">
                <a:latin typeface="Corbel"/>
              </a:rPr>
              <a:t>Tjori</a:t>
            </a:r>
            <a:r>
              <a:rPr lang="en-US" sz="2800" b="1" i="1" dirty="0">
                <a:latin typeface="Corbel"/>
              </a:rPr>
              <a:t>: </a:t>
            </a:r>
          </a:p>
          <a:p>
            <a:r>
              <a:rPr lang="en-US" sz="2800" i="1" dirty="0">
                <a:latin typeface="Corbel"/>
              </a:rPr>
              <a:t>             </a:t>
            </a:r>
            <a:r>
              <a:rPr lang="en-US" sz="2800" i="1" dirty="0" err="1">
                <a:latin typeface="Corbel"/>
              </a:rPr>
              <a:t>Tjori</a:t>
            </a:r>
            <a:r>
              <a:rPr lang="en-US" sz="2800" i="1" dirty="0">
                <a:latin typeface="Corbel"/>
              </a:rPr>
              <a:t> is made in </a:t>
            </a:r>
            <a:r>
              <a:rPr lang="en-US" sz="2800" i="1" dirty="0" err="1">
                <a:latin typeface="Corbel"/>
              </a:rPr>
              <a:t>india</a:t>
            </a:r>
            <a:r>
              <a:rPr lang="en-US" sz="2800" i="1" dirty="0">
                <a:latin typeface="Corbel"/>
              </a:rPr>
              <a:t> brand for the modern Indian sensibilities.</a:t>
            </a:r>
          </a:p>
          <a:p>
            <a:r>
              <a:rPr lang="en-US" sz="2800" b="1" i="1" dirty="0">
                <a:latin typeface="Corbel"/>
              </a:rPr>
              <a:t>3.Anokhi:</a:t>
            </a:r>
          </a:p>
          <a:p>
            <a:r>
              <a:rPr lang="en-US" sz="2800" i="1" dirty="0">
                <a:latin typeface="Corbel"/>
              </a:rPr>
              <a:t>                 founded in 1970,anokhi ethos is rooted in craft conservation and development through design and project funding.</a:t>
            </a:r>
          </a:p>
          <a:p>
            <a:endParaRPr lang="en-US" sz="2800" i="1" dirty="0">
              <a:latin typeface="Corbel" panose="020B0503020204020204" pitchFamily="34" charset="0"/>
            </a:endParaRPr>
          </a:p>
          <a:p>
            <a:endParaRPr lang="en-US" sz="2000" dirty="0">
              <a:latin typeface="Corbel" panose="020B0503020204020204" pitchFamily="34" charset="0"/>
            </a:endParaRPr>
          </a:p>
        </p:txBody>
      </p:sp>
    </p:spTree>
    <p:extLst>
      <p:ext uri="{BB962C8B-B14F-4D97-AF65-F5344CB8AC3E}">
        <p14:creationId xmlns:p14="http://schemas.microsoft.com/office/powerpoint/2010/main" val="1012000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C3501E-D295-5B91-7E5B-A68CFD600F53}"/>
              </a:ext>
            </a:extLst>
          </p:cNvPr>
          <p:cNvSpPr txBox="1"/>
          <p:nvPr/>
        </p:nvSpPr>
        <p:spPr>
          <a:xfrm>
            <a:off x="100853" y="119190"/>
            <a:ext cx="9948582" cy="12618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r>
              <a:rPr lang="en-GB" sz="2800" b="1" u="sng">
                <a:latin typeface="Arial"/>
                <a:cs typeface="Arial"/>
              </a:rPr>
              <a:t>Buyer's/Audience's Persona</a:t>
            </a:r>
            <a:r>
              <a:rPr lang="en-GB" sz="2400" b="1">
                <a:latin typeface="Arial"/>
                <a:cs typeface="Arial"/>
              </a:rPr>
              <a:t>:</a:t>
            </a:r>
            <a:endParaRPr lang="en-GB" sz="2400">
              <a:latin typeface="Arial"/>
              <a:cs typeface="Arial"/>
            </a:endParaRPr>
          </a:p>
          <a:p>
            <a:endParaRPr lang="en-GB" sz="2400" b="1">
              <a:latin typeface="Arial"/>
              <a:cs typeface="Arial"/>
            </a:endParaRPr>
          </a:p>
          <a:p>
            <a:r>
              <a:rPr lang="en-US" sz="2400">
                <a:latin typeface="Arial"/>
                <a:cs typeface="Segoe UI"/>
              </a:rPr>
              <a:t>​</a:t>
            </a:r>
          </a:p>
        </p:txBody>
      </p:sp>
      <p:sp>
        <p:nvSpPr>
          <p:cNvPr id="3" name="TextBox 2">
            <a:extLst>
              <a:ext uri="{FF2B5EF4-FFF2-40B4-BE49-F238E27FC236}">
                <a16:creationId xmlns:a16="http://schemas.microsoft.com/office/drawing/2014/main" id="{3334C1F5-76B4-EE84-F690-F9BC117AC56D}"/>
              </a:ext>
            </a:extLst>
          </p:cNvPr>
          <p:cNvSpPr txBox="1"/>
          <p:nvPr/>
        </p:nvSpPr>
        <p:spPr>
          <a:xfrm>
            <a:off x="0" y="609600"/>
            <a:ext cx="12191999" cy="99104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u="sng">
                <a:latin typeface="Corbel"/>
              </a:rPr>
              <a:t>The brand's target audience typically includes</a:t>
            </a:r>
            <a:r>
              <a:rPr lang="en-US" sz="2400" i="1">
                <a:latin typeface="Corbel"/>
              </a:rPr>
              <a:t>:</a:t>
            </a:r>
          </a:p>
          <a:p>
            <a:pPr>
              <a:buAutoNum type="arabicPeriod"/>
            </a:pPr>
            <a:r>
              <a:rPr lang="en-US" sz="2800" i="1" u="sng">
                <a:latin typeface="Franklin Gothic Demi"/>
              </a:rPr>
              <a:t>Ethical and Conscious Consumers</a:t>
            </a:r>
            <a:r>
              <a:rPr lang="en-US" sz="2400" i="1">
                <a:latin typeface="Corbel"/>
              </a:rPr>
              <a:t>: </a:t>
            </a:r>
            <a:r>
              <a:rPr lang="en-US" sz="2800" i="1" err="1">
                <a:latin typeface="Corbel"/>
              </a:rPr>
              <a:t>Fabindia</a:t>
            </a:r>
            <a:r>
              <a:rPr lang="en-US" sz="2800" i="1">
                <a:latin typeface="Corbel"/>
              </a:rPr>
              <a:t> appeals to consumers who prioritize ethical and sustainable practices. The brand's focus on promoting traditional crafts and supporting rural artisans resonates with individuals who are conscious about the environmental and social impact of their purchases.</a:t>
            </a:r>
            <a:endParaRPr lang="en-US" sz="2400" i="1">
              <a:latin typeface="Corbel"/>
            </a:endParaRPr>
          </a:p>
          <a:p>
            <a:pPr>
              <a:buAutoNum type="arabicPeriod"/>
            </a:pPr>
            <a:r>
              <a:rPr lang="en-US" sz="2800" i="1" u="sng">
                <a:latin typeface="Franklin Gothic Demi"/>
              </a:rPr>
              <a:t>Art and Craft Enthusiasts</a:t>
            </a:r>
            <a:r>
              <a:rPr lang="en-US" sz="2400" i="1">
                <a:latin typeface="Corbel"/>
              </a:rPr>
              <a:t>: </a:t>
            </a:r>
            <a:r>
              <a:rPr lang="en-US" sz="2800" i="1" err="1">
                <a:latin typeface="Corbel"/>
              </a:rPr>
              <a:t>Fabindia's</a:t>
            </a:r>
            <a:r>
              <a:rPr lang="en-US" sz="2800" i="1">
                <a:latin typeface="Corbel"/>
              </a:rPr>
              <a:t> products are known for their artisanal craftsmanship and unique designs. Art and craft enthusiasts, who appreciate the intricacy and beauty of handcrafted items, form a significant part of </a:t>
            </a:r>
            <a:r>
              <a:rPr lang="en-US" sz="2800" i="1" err="1">
                <a:latin typeface="Corbel"/>
              </a:rPr>
              <a:t>Fabindia's</a:t>
            </a:r>
            <a:r>
              <a:rPr lang="en-US" sz="2800" i="1">
                <a:latin typeface="Corbel"/>
              </a:rPr>
              <a:t> target audience.</a:t>
            </a:r>
            <a:endParaRPr lang="en-US" sz="2400" i="1">
              <a:latin typeface="Corbel"/>
            </a:endParaRPr>
          </a:p>
          <a:p>
            <a:pPr>
              <a:buAutoNum type="arabicPeriod"/>
            </a:pPr>
            <a:r>
              <a:rPr lang="en-US" sz="2800" i="1" u="sng">
                <a:latin typeface="Franklin Gothic Demi"/>
              </a:rPr>
              <a:t>Cultural and Heritage Seekers</a:t>
            </a:r>
            <a:r>
              <a:rPr lang="en-US" sz="2400" i="1">
                <a:latin typeface="Franklin Gothic Demi"/>
              </a:rPr>
              <a:t>:</a:t>
            </a:r>
            <a:r>
              <a:rPr lang="en-US" sz="2400" i="1">
                <a:latin typeface="Corbel"/>
              </a:rPr>
              <a:t> </a:t>
            </a:r>
            <a:r>
              <a:rPr lang="en-US" sz="2800" i="1" err="1">
                <a:latin typeface="Corbel"/>
              </a:rPr>
              <a:t>Fabindia</a:t>
            </a:r>
            <a:r>
              <a:rPr lang="en-US" sz="2800" i="1">
                <a:latin typeface="Corbel"/>
              </a:rPr>
              <a:t> celebrates India's rich cultural heritage by incorporating traditional techniques and motifs in its products. Individuals interested in exploring and preserving India's diverse cultural heritage are likely to be attracted to </a:t>
            </a:r>
            <a:r>
              <a:rPr lang="en-US" sz="2800" i="1" err="1">
                <a:latin typeface="Corbel"/>
              </a:rPr>
              <a:t>Fabindia's</a:t>
            </a:r>
            <a:r>
              <a:rPr lang="en-US" sz="2800" i="1">
                <a:latin typeface="Corbel"/>
              </a:rPr>
              <a:t> offerings.</a:t>
            </a:r>
          </a:p>
          <a:p>
            <a:endParaRPr lang="en-US" sz="2800" i="1">
              <a:solidFill>
                <a:srgbClr val="FFFFFF"/>
              </a:solidFill>
              <a:latin typeface="Corbel"/>
            </a:endParaRPr>
          </a:p>
          <a:p>
            <a:endParaRPr lang="en-US" sz="2000">
              <a:solidFill>
                <a:srgbClr val="FFFFFF"/>
              </a:solidFill>
              <a:latin typeface="Söhne"/>
            </a:endParaRPr>
          </a:p>
          <a:p>
            <a:endParaRPr lang="en-US" sz="2000">
              <a:solidFill>
                <a:srgbClr val="FFFFFF"/>
              </a:solidFill>
              <a:latin typeface="Söhne"/>
            </a:endParaRPr>
          </a:p>
          <a:p>
            <a:endParaRPr lang="en-US" sz="2000">
              <a:solidFill>
                <a:srgbClr val="FFFFFF"/>
              </a:solidFill>
              <a:latin typeface="Söhne"/>
            </a:endParaRPr>
          </a:p>
          <a:p>
            <a:endParaRPr lang="en-US">
              <a:solidFill>
                <a:srgbClr val="FFFFFF"/>
              </a:solidFill>
              <a:latin typeface="Söhne"/>
            </a:endParaRPr>
          </a:p>
          <a:p>
            <a:endParaRPr lang="en-US">
              <a:solidFill>
                <a:srgbClr val="FFFFFF"/>
              </a:solidFill>
              <a:latin typeface="Söhne"/>
            </a:endParaRPr>
          </a:p>
          <a:p>
            <a:endParaRPr lang="en-US">
              <a:solidFill>
                <a:srgbClr val="FFFFFF"/>
              </a:solidFill>
              <a:latin typeface="Söhne"/>
            </a:endParaRPr>
          </a:p>
          <a:p>
            <a:endParaRPr lang="en-US">
              <a:solidFill>
                <a:srgbClr val="FFFFFF"/>
              </a:solidFill>
              <a:latin typeface="Söhne"/>
            </a:endParaRPr>
          </a:p>
          <a:p>
            <a:endParaRPr lang="en-US">
              <a:solidFill>
                <a:srgbClr val="FFFFFF"/>
              </a:solidFill>
              <a:latin typeface="Söhne"/>
            </a:endParaRPr>
          </a:p>
          <a:p>
            <a:endParaRPr lang="en-US">
              <a:solidFill>
                <a:srgbClr val="FFFFFF"/>
              </a:solidFill>
              <a:latin typeface="Söhne"/>
            </a:endParaRPr>
          </a:p>
          <a:p>
            <a:endParaRPr lang="en-US">
              <a:solidFill>
                <a:srgbClr val="FFFFFF"/>
              </a:solidFill>
              <a:latin typeface="Söhne"/>
            </a:endParaRPr>
          </a:p>
          <a:p>
            <a:endParaRPr lang="en-US">
              <a:solidFill>
                <a:srgbClr val="FFFFFF"/>
              </a:solidFill>
              <a:latin typeface="Söhne"/>
            </a:endParaRPr>
          </a:p>
          <a:p>
            <a:endParaRPr lang="en-US">
              <a:solidFill>
                <a:srgbClr val="FFFFFF"/>
              </a:solidFill>
              <a:latin typeface="Söhne"/>
            </a:endParaRPr>
          </a:p>
        </p:txBody>
      </p:sp>
    </p:spTree>
    <p:extLst>
      <p:ext uri="{BB962C8B-B14F-4D97-AF65-F5344CB8AC3E}">
        <p14:creationId xmlns:p14="http://schemas.microsoft.com/office/powerpoint/2010/main" val="13744383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E80A45-69C4-88CA-BCA7-9EA1FFF068D1}"/>
              </a:ext>
            </a:extLst>
          </p:cNvPr>
          <p:cNvSpPr txBox="1"/>
          <p:nvPr/>
        </p:nvSpPr>
        <p:spPr>
          <a:xfrm>
            <a:off x="0" y="110836"/>
            <a:ext cx="12095018" cy="63401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u="sng">
                <a:latin typeface="Corbel"/>
              </a:rPr>
              <a:t>4.</a:t>
            </a:r>
            <a:r>
              <a:rPr lang="en-US" sz="2800" i="1" u="sng">
                <a:latin typeface="Franklin Gothic Demi"/>
              </a:rPr>
              <a:t>Fashion-Forward Consumers</a:t>
            </a:r>
            <a:r>
              <a:rPr lang="en-US" sz="2400" i="1">
                <a:latin typeface="Franklin Gothic Demi"/>
              </a:rPr>
              <a:t>:</a:t>
            </a:r>
            <a:r>
              <a:rPr lang="en-US" sz="2400" i="1">
                <a:latin typeface="Corbel"/>
              </a:rPr>
              <a:t> </a:t>
            </a:r>
            <a:r>
              <a:rPr lang="en-US" sz="2800" i="1" err="1">
                <a:latin typeface="Corbel"/>
              </a:rPr>
              <a:t>Fabindia</a:t>
            </a:r>
            <a:r>
              <a:rPr lang="en-US" sz="2800" i="1">
                <a:latin typeface="Corbel"/>
              </a:rPr>
              <a:t> offers a blend of traditional craftsmanship and contemporary designs. Fashion-conscious individuals who seek to stand out with unique and stylish apparel and accessories may be drawn to </a:t>
            </a:r>
            <a:r>
              <a:rPr lang="en-US" sz="2800" i="1" err="1">
                <a:latin typeface="Corbel"/>
              </a:rPr>
              <a:t>Fabindia's</a:t>
            </a:r>
            <a:r>
              <a:rPr lang="en-US" sz="2800" i="1">
                <a:latin typeface="Corbel"/>
              </a:rPr>
              <a:t> products</a:t>
            </a:r>
            <a:r>
              <a:rPr lang="en-US" sz="2400" i="1">
                <a:latin typeface="Corbel"/>
              </a:rPr>
              <a:t>.</a:t>
            </a:r>
          </a:p>
          <a:p>
            <a:endParaRPr lang="en-US" sz="2400" i="1">
              <a:latin typeface="Corbel"/>
            </a:endParaRPr>
          </a:p>
          <a:p>
            <a:endParaRPr lang="en-US"/>
          </a:p>
          <a:p>
            <a:r>
              <a:rPr lang="en-US" sz="2400" i="1" u="sng">
                <a:latin typeface="Corbel"/>
              </a:rPr>
              <a:t>5.</a:t>
            </a:r>
            <a:r>
              <a:rPr lang="en-US" sz="2400" i="1" u="sng">
                <a:latin typeface="Franklin Gothic Demi"/>
              </a:rPr>
              <a:t>Home Decor and Interior Enthusiasts</a:t>
            </a:r>
            <a:r>
              <a:rPr lang="en-US" sz="2400" i="1">
                <a:latin typeface="Franklin Gothic Demi"/>
              </a:rPr>
              <a:t>:</a:t>
            </a:r>
            <a:r>
              <a:rPr lang="en-US" sz="2400" i="1">
                <a:latin typeface="Corbel"/>
              </a:rPr>
              <a:t> </a:t>
            </a:r>
            <a:r>
              <a:rPr lang="en-US" sz="2800" i="1" err="1">
                <a:latin typeface="Corbel"/>
              </a:rPr>
              <a:t>Fabindia's</a:t>
            </a:r>
            <a:r>
              <a:rPr lang="en-US" sz="2800" i="1">
                <a:latin typeface="Corbel"/>
              </a:rPr>
              <a:t> home furnishings and decor items, such as furniture, textiles, and decorative pieces, cater to individuals who are passionate about creating aesthetically pleasing and culturally inspired living spaces.</a:t>
            </a:r>
          </a:p>
          <a:p>
            <a:endParaRPr lang="en-US" sz="2800" i="1">
              <a:latin typeface="Corbel"/>
            </a:endParaRPr>
          </a:p>
          <a:p>
            <a:endParaRPr lang="en-US" sz="2800" i="1">
              <a:latin typeface="Corbel"/>
            </a:endParaRPr>
          </a:p>
          <a:p>
            <a:r>
              <a:rPr lang="en-US" sz="2400" i="1" u="sng">
                <a:latin typeface="Corbel"/>
              </a:rPr>
              <a:t>6.</a:t>
            </a:r>
            <a:r>
              <a:rPr lang="en-US" sz="2400" i="1" u="sng">
                <a:latin typeface="Franklin Gothic Demi"/>
              </a:rPr>
              <a:t>Tourists and Souvenir Shoppers</a:t>
            </a:r>
            <a:r>
              <a:rPr lang="en-US" sz="2400" i="1">
                <a:latin typeface="Franklin Gothic Demi"/>
              </a:rPr>
              <a:t>:</a:t>
            </a:r>
            <a:r>
              <a:rPr lang="en-US" sz="2400" i="1">
                <a:latin typeface="Corbel"/>
              </a:rPr>
              <a:t> </a:t>
            </a:r>
            <a:r>
              <a:rPr lang="en-US" sz="2800" i="1" err="1">
                <a:latin typeface="Corbel"/>
              </a:rPr>
              <a:t>Fabindia</a:t>
            </a:r>
            <a:r>
              <a:rPr lang="en-US" sz="2800" i="1">
                <a:latin typeface="Corbel"/>
              </a:rPr>
              <a:t> stores, particularly in tourist destinations, often attract travelers looking for authentic Indian souvenirs and gifts that reflect the country's cultural essence.</a:t>
            </a:r>
          </a:p>
        </p:txBody>
      </p:sp>
    </p:spTree>
    <p:extLst>
      <p:ext uri="{BB962C8B-B14F-4D97-AF65-F5344CB8AC3E}">
        <p14:creationId xmlns:p14="http://schemas.microsoft.com/office/powerpoint/2010/main" val="11146774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02748F-D3EA-2C04-C99E-BA922FE2167C}"/>
              </a:ext>
            </a:extLst>
          </p:cNvPr>
          <p:cNvSpPr txBox="1"/>
          <p:nvPr/>
        </p:nvSpPr>
        <p:spPr>
          <a:xfrm>
            <a:off x="0" y="0"/>
            <a:ext cx="12192000" cy="66787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a:latin typeface="Corbel"/>
              </a:rPr>
              <a:t>Demographics, psychographics, behaviors, and interests of </a:t>
            </a:r>
            <a:r>
              <a:rPr lang="en-US" sz="2800" i="1" err="1">
                <a:latin typeface="Corbel"/>
              </a:rPr>
              <a:t>Fabindia's</a:t>
            </a:r>
            <a:r>
              <a:rPr lang="en-US" sz="2800" i="1">
                <a:latin typeface="Corbel"/>
              </a:rPr>
              <a:t> target audience can vary across different regions and markets. However, here is a general overview of the characteristics that may be associated with </a:t>
            </a:r>
            <a:r>
              <a:rPr lang="en-US" sz="2800" i="1" err="1">
                <a:latin typeface="Corbel"/>
              </a:rPr>
              <a:t>Fabindia's</a:t>
            </a:r>
            <a:r>
              <a:rPr lang="en-US" sz="2800" i="1">
                <a:latin typeface="Corbel"/>
              </a:rPr>
              <a:t> typical customers</a:t>
            </a:r>
            <a:r>
              <a:rPr lang="en-US" sz="2400" i="1">
                <a:latin typeface="Corbel"/>
              </a:rPr>
              <a:t>:</a:t>
            </a:r>
          </a:p>
          <a:p>
            <a:r>
              <a:rPr lang="en-US" sz="2800" i="1" u="sng">
                <a:latin typeface="Franklin Gothic Demi"/>
              </a:rPr>
              <a:t>Demographics</a:t>
            </a:r>
            <a:r>
              <a:rPr lang="en-US" sz="2400" i="1">
                <a:latin typeface="Franklin Gothic Demi"/>
              </a:rPr>
              <a:t>:</a:t>
            </a:r>
          </a:p>
          <a:p>
            <a:pPr>
              <a:buAutoNum type="arabicPeriod"/>
            </a:pPr>
            <a:r>
              <a:rPr lang="en-US" sz="2800" i="1" u="sng">
                <a:latin typeface="Corbel"/>
              </a:rPr>
              <a:t>Age</a:t>
            </a:r>
            <a:r>
              <a:rPr lang="en-US" sz="2400" i="1">
                <a:latin typeface="Corbel"/>
              </a:rPr>
              <a:t>: </a:t>
            </a:r>
            <a:r>
              <a:rPr lang="en-US" sz="2800" i="1" err="1">
                <a:latin typeface="Corbel"/>
              </a:rPr>
              <a:t>Fabindia</a:t>
            </a:r>
            <a:r>
              <a:rPr lang="en-US" sz="2800" i="1">
                <a:latin typeface="Corbel"/>
              </a:rPr>
              <a:t> attracts a wide range of age groups, from young adults to middle-aged and older consumers. However, the majority of their customers are likely to be in the 25-45 age bracket.</a:t>
            </a:r>
          </a:p>
          <a:p>
            <a:pPr>
              <a:buAutoNum type="arabicPeriod"/>
            </a:pPr>
            <a:endParaRPr lang="en-US" sz="2800" i="1">
              <a:latin typeface="Corbel"/>
            </a:endParaRPr>
          </a:p>
          <a:p>
            <a:pPr>
              <a:buAutoNum type="arabicPeriod"/>
            </a:pPr>
            <a:r>
              <a:rPr lang="en-US" sz="3200" i="1" u="sng">
                <a:latin typeface="Corbel"/>
              </a:rPr>
              <a:t>Gender</a:t>
            </a:r>
            <a:r>
              <a:rPr lang="en-US" sz="2800" i="1">
                <a:latin typeface="Corbel"/>
              </a:rPr>
              <a:t>: </a:t>
            </a:r>
            <a:r>
              <a:rPr lang="en-US" sz="3200" i="1" err="1">
                <a:latin typeface="Corbel"/>
              </a:rPr>
              <a:t>Fabindia</a:t>
            </a:r>
            <a:r>
              <a:rPr lang="en-US" sz="3200" i="1">
                <a:latin typeface="Corbel"/>
              </a:rPr>
              <a:t> caters to both men and women, offering a diverse range of products for each gender</a:t>
            </a:r>
            <a:r>
              <a:rPr lang="en-US" sz="2800" i="1">
                <a:latin typeface="Corbel"/>
              </a:rPr>
              <a:t>.</a:t>
            </a:r>
          </a:p>
          <a:p>
            <a:pPr>
              <a:buAutoNum type="arabicPeriod"/>
            </a:pPr>
            <a:endParaRPr lang="en-US" sz="2800" i="1">
              <a:latin typeface="Corbel"/>
            </a:endParaRPr>
          </a:p>
          <a:p>
            <a:pPr>
              <a:buAutoNum type="arabicPeriod"/>
            </a:pPr>
            <a:r>
              <a:rPr lang="en-US" sz="2800" i="1" u="sng">
                <a:latin typeface="Corbel"/>
              </a:rPr>
              <a:t>Income Level</a:t>
            </a:r>
            <a:r>
              <a:rPr lang="en-US" sz="2400" i="1">
                <a:latin typeface="Corbel"/>
              </a:rPr>
              <a:t>: </a:t>
            </a:r>
            <a:r>
              <a:rPr lang="en-US" sz="2800" i="1" err="1">
                <a:latin typeface="Corbel"/>
              </a:rPr>
              <a:t>Fabindia's</a:t>
            </a:r>
            <a:r>
              <a:rPr lang="en-US" sz="2800" i="1">
                <a:latin typeface="Corbel"/>
              </a:rPr>
              <a:t> products are often priced at a premium due to their focus on craftsmanship and quality. As a result, their target audience is likely to consist of middle to upper-middle-income individuals.</a:t>
            </a:r>
          </a:p>
        </p:txBody>
      </p:sp>
    </p:spTree>
    <p:extLst>
      <p:ext uri="{BB962C8B-B14F-4D97-AF65-F5344CB8AC3E}">
        <p14:creationId xmlns:p14="http://schemas.microsoft.com/office/powerpoint/2010/main" val="1607611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C110712-0D49-3C1B-7450-343AE063A972}"/>
              </a:ext>
            </a:extLst>
          </p:cNvPr>
          <p:cNvSpPr txBox="1"/>
          <p:nvPr/>
        </p:nvSpPr>
        <p:spPr>
          <a:xfrm>
            <a:off x="0" y="166255"/>
            <a:ext cx="12192000" cy="64940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US" sz="2800" i="1" u="sng">
                <a:latin typeface="Franklin Gothic Demi"/>
              </a:rPr>
              <a:t>Psychographics</a:t>
            </a:r>
            <a:r>
              <a:rPr lang="en-US" sz="2400" i="1">
                <a:latin typeface="Franklin Gothic Demi"/>
              </a:rPr>
              <a:t>:</a:t>
            </a:r>
          </a:p>
          <a:p>
            <a:pPr>
              <a:buAutoNum type="arabicPeriod"/>
            </a:pPr>
            <a:r>
              <a:rPr lang="en-US" sz="2800" i="1" u="sng">
                <a:latin typeface="Corbel"/>
              </a:rPr>
              <a:t>Ethical and Sustainable Values</a:t>
            </a:r>
            <a:r>
              <a:rPr lang="en-US" sz="2400" i="1">
                <a:latin typeface="Corbel"/>
              </a:rPr>
              <a:t>: </a:t>
            </a:r>
            <a:r>
              <a:rPr lang="en-US" sz="2800" i="1" err="1">
                <a:latin typeface="Corbel"/>
              </a:rPr>
              <a:t>Fabindia</a:t>
            </a:r>
            <a:r>
              <a:rPr lang="en-US" sz="2800" i="1">
                <a:latin typeface="Corbel"/>
              </a:rPr>
              <a:t> appeals to individuals who value ethical and sustainable practices. Customers are likely to be conscious of the environmental and social impact of their purchases and prefer products that support local artisans and traditional crafts.</a:t>
            </a:r>
          </a:p>
          <a:p>
            <a:pPr>
              <a:buAutoNum type="arabicPeriod"/>
            </a:pPr>
            <a:endParaRPr lang="en-US" sz="2800" i="1">
              <a:latin typeface="Corbel"/>
            </a:endParaRPr>
          </a:p>
          <a:p>
            <a:pPr>
              <a:buAutoNum type="arabicPeriod"/>
            </a:pPr>
            <a:r>
              <a:rPr lang="en-US" sz="2800" i="1" u="sng">
                <a:latin typeface="Corbel"/>
              </a:rPr>
              <a:t>Cultural Appreciation</a:t>
            </a:r>
            <a:r>
              <a:rPr lang="en-US" sz="2400" i="1">
                <a:latin typeface="Corbel"/>
              </a:rPr>
              <a:t>: </a:t>
            </a:r>
            <a:r>
              <a:rPr lang="en-US" sz="2800" i="1">
                <a:latin typeface="Corbel"/>
              </a:rPr>
              <a:t>The brand attracts people who appreciate and celebrate India's diverse cultural heritage. </a:t>
            </a:r>
            <a:r>
              <a:rPr lang="en-US" sz="2800" i="1" err="1">
                <a:latin typeface="Corbel"/>
              </a:rPr>
              <a:t>Fabindia's</a:t>
            </a:r>
            <a:r>
              <a:rPr lang="en-US" sz="2800" i="1">
                <a:latin typeface="Corbel"/>
              </a:rPr>
              <a:t> products often reflect regional aesthetics and traditional motifs, resonating with those interested in cultural exploration</a:t>
            </a:r>
            <a:r>
              <a:rPr lang="en-US" sz="2400" i="1">
                <a:latin typeface="Corbel"/>
              </a:rPr>
              <a:t>.</a:t>
            </a:r>
          </a:p>
          <a:p>
            <a:pPr>
              <a:buAutoNum type="arabicPeriod"/>
            </a:pPr>
            <a:endParaRPr lang="en-US" sz="2400" i="1">
              <a:latin typeface="Corbel"/>
            </a:endParaRPr>
          </a:p>
          <a:p>
            <a:pPr>
              <a:buAutoNum type="arabicPeriod"/>
            </a:pPr>
            <a:r>
              <a:rPr lang="en-US" sz="2800" i="1" u="sng">
                <a:latin typeface="Corbel"/>
              </a:rPr>
              <a:t>Style and Individuality</a:t>
            </a:r>
            <a:r>
              <a:rPr lang="en-US" sz="2800" i="1">
                <a:latin typeface="Corbel"/>
              </a:rPr>
              <a:t>: </a:t>
            </a:r>
            <a:r>
              <a:rPr lang="en-US" sz="2800" i="1" err="1">
                <a:latin typeface="Corbel"/>
              </a:rPr>
              <a:t>Fabindia's</a:t>
            </a:r>
            <a:r>
              <a:rPr lang="en-US" sz="2800" i="1">
                <a:latin typeface="Corbel"/>
              </a:rPr>
              <a:t> customers are often fashion-forward individuals who seek unique and distinctive clothing and accessories. They appreciate the fusion of traditional craftsmanship with contemporary designs, allowing them to express their individuality.</a:t>
            </a:r>
          </a:p>
          <a:p>
            <a:endParaRPr lang="en-US" sz="2800" i="1">
              <a:latin typeface="Corbel"/>
            </a:endParaRPr>
          </a:p>
        </p:txBody>
      </p:sp>
    </p:spTree>
    <p:extLst>
      <p:ext uri="{BB962C8B-B14F-4D97-AF65-F5344CB8AC3E}">
        <p14:creationId xmlns:p14="http://schemas.microsoft.com/office/powerpoint/2010/main" val="3360679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DA2D58-4E0F-E735-B615-271BD6DBBE4B}"/>
              </a:ext>
            </a:extLst>
          </p:cNvPr>
          <p:cNvSpPr txBox="1"/>
          <p:nvPr/>
        </p:nvSpPr>
        <p:spPr>
          <a:xfrm>
            <a:off x="0" y="160064"/>
            <a:ext cx="12253456" cy="68634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US" sz="2800" i="1" u="sng">
                <a:latin typeface="Franklin Gothic Demi"/>
              </a:rPr>
              <a:t>Behaviors</a:t>
            </a:r>
            <a:r>
              <a:rPr lang="en-US" sz="2400" i="1">
                <a:latin typeface="Franklin Gothic Demi"/>
              </a:rPr>
              <a:t>:</a:t>
            </a:r>
          </a:p>
          <a:p>
            <a:pPr>
              <a:buAutoNum type="arabicPeriod"/>
            </a:pPr>
            <a:r>
              <a:rPr lang="en-US" sz="2800" i="1" u="sng">
                <a:latin typeface="Corbel"/>
              </a:rPr>
              <a:t>Repeat Customers</a:t>
            </a:r>
            <a:r>
              <a:rPr lang="en-US" sz="2400" i="1">
                <a:latin typeface="Corbel"/>
              </a:rPr>
              <a:t>: </a:t>
            </a:r>
            <a:r>
              <a:rPr lang="en-US" sz="2400" i="1" err="1">
                <a:latin typeface="Corbel"/>
              </a:rPr>
              <a:t>Fabindia's</a:t>
            </a:r>
            <a:r>
              <a:rPr lang="en-US" sz="2400" i="1">
                <a:latin typeface="Corbel"/>
              </a:rPr>
              <a:t> loyal customer base tends to be made up of repeat buyers who appreciate the brand's consistent quality and support for traditional crafts.</a:t>
            </a:r>
          </a:p>
          <a:p>
            <a:pPr>
              <a:buAutoNum type="arabicPeriod"/>
            </a:pPr>
            <a:r>
              <a:rPr lang="en-US" sz="2800" i="1" u="sng">
                <a:latin typeface="Corbel"/>
              </a:rPr>
              <a:t>Occasional Splurge</a:t>
            </a:r>
            <a:r>
              <a:rPr lang="en-US" sz="2400" i="1">
                <a:latin typeface="Corbel"/>
              </a:rPr>
              <a:t>: Some </a:t>
            </a:r>
            <a:r>
              <a:rPr lang="en-US" sz="2400" i="1" err="1">
                <a:latin typeface="Corbel"/>
              </a:rPr>
              <a:t>Fabindia</a:t>
            </a:r>
            <a:r>
              <a:rPr lang="en-US" sz="2400" i="1">
                <a:latin typeface="Corbel"/>
              </a:rPr>
              <a:t> customers may treat themselves to occasional splurges on special occasions or when they want to invest in high-quality, handcrafted items.</a:t>
            </a:r>
          </a:p>
          <a:p>
            <a:pPr>
              <a:buAutoNum type="arabicPeriod"/>
            </a:pPr>
            <a:r>
              <a:rPr lang="en-US" sz="2800" i="1" u="sng">
                <a:latin typeface="Corbel"/>
              </a:rPr>
              <a:t>In-Store Experience</a:t>
            </a:r>
            <a:r>
              <a:rPr lang="en-US" sz="2400" i="1">
                <a:latin typeface="Corbel"/>
              </a:rPr>
              <a:t>: </a:t>
            </a:r>
            <a:r>
              <a:rPr lang="en-US" sz="2400" i="1" err="1">
                <a:latin typeface="Corbel"/>
              </a:rPr>
              <a:t>Fabindia's</a:t>
            </a:r>
            <a:r>
              <a:rPr lang="en-US" sz="2400" i="1">
                <a:latin typeface="Corbel"/>
              </a:rPr>
              <a:t> brick-and-mortar stores offer a pleasant and immersive shopping experience. Customers may enjoy browsing through the artisanal products and experiencing the tactile aspect of the merchandise.</a:t>
            </a:r>
          </a:p>
          <a:p>
            <a:r>
              <a:rPr lang="en-US" sz="2800" i="1" u="sng">
                <a:latin typeface="Franklin Gothic Demi"/>
              </a:rPr>
              <a:t>Interests</a:t>
            </a:r>
            <a:r>
              <a:rPr lang="en-US" sz="2400" i="1">
                <a:latin typeface="Franklin Gothic Demi"/>
              </a:rPr>
              <a:t>:</a:t>
            </a:r>
          </a:p>
          <a:p>
            <a:pPr>
              <a:buAutoNum type="arabicPeriod"/>
            </a:pPr>
            <a:r>
              <a:rPr lang="en-US" sz="2800" i="1" u="sng">
                <a:latin typeface="Corbel"/>
              </a:rPr>
              <a:t>Handcrafted Products</a:t>
            </a:r>
            <a:r>
              <a:rPr lang="en-US" sz="2400" i="1">
                <a:latin typeface="Corbel"/>
              </a:rPr>
              <a:t>: </a:t>
            </a:r>
            <a:r>
              <a:rPr lang="en-US" sz="2400" i="1" err="1">
                <a:latin typeface="Corbel"/>
              </a:rPr>
              <a:t>Fabindia</a:t>
            </a:r>
            <a:r>
              <a:rPr lang="en-US" sz="2400" i="1">
                <a:latin typeface="Corbel"/>
              </a:rPr>
              <a:t> attracts individuals interested in handcrafted goods, whether it's clothing, accessories, or home decor items.</a:t>
            </a:r>
          </a:p>
          <a:p>
            <a:pPr>
              <a:buAutoNum type="arabicPeriod"/>
            </a:pPr>
            <a:endParaRPr lang="en-US" sz="2400" i="1">
              <a:latin typeface="Corbel"/>
            </a:endParaRPr>
          </a:p>
          <a:p>
            <a:pPr>
              <a:buAutoNum type="arabicPeriod"/>
            </a:pPr>
            <a:r>
              <a:rPr lang="en-US" sz="2800" i="1" u="sng">
                <a:latin typeface="Corbel"/>
              </a:rPr>
              <a:t>Art and Design</a:t>
            </a:r>
            <a:r>
              <a:rPr lang="en-US" sz="2400" i="1">
                <a:latin typeface="Corbel"/>
              </a:rPr>
              <a:t>: Customers who have an interest in art, design, and traditional crafts are likely to be drawn to </a:t>
            </a:r>
            <a:r>
              <a:rPr lang="en-US" sz="2400" i="1" err="1">
                <a:latin typeface="Corbel"/>
              </a:rPr>
              <a:t>Fabindia's</a:t>
            </a:r>
            <a:r>
              <a:rPr lang="en-US" sz="2400" i="1">
                <a:latin typeface="Corbel"/>
              </a:rPr>
              <a:t> offerings.</a:t>
            </a:r>
          </a:p>
          <a:p>
            <a:pPr>
              <a:buAutoNum type="arabicPeriod"/>
            </a:pPr>
            <a:endParaRPr lang="en-US" sz="2400" i="1">
              <a:latin typeface="Corbel"/>
            </a:endParaRPr>
          </a:p>
          <a:p>
            <a:pPr>
              <a:buAutoNum type="arabicPeriod"/>
            </a:pPr>
            <a:r>
              <a:rPr lang="en-US" sz="2800" i="1" u="sng">
                <a:latin typeface="Corbel"/>
              </a:rPr>
              <a:t>Home Decor and Furnishings</a:t>
            </a:r>
            <a:r>
              <a:rPr lang="en-US" sz="2400" i="1">
                <a:latin typeface="Corbel"/>
              </a:rPr>
              <a:t>: Individuals looking to add an ethnic touch to their homes may explore </a:t>
            </a:r>
            <a:r>
              <a:rPr lang="en-US" sz="2400" i="1" err="1">
                <a:latin typeface="Corbel"/>
              </a:rPr>
              <a:t>Fabindia's</a:t>
            </a:r>
            <a:r>
              <a:rPr lang="en-US" sz="2400" i="1">
                <a:latin typeface="Corbel"/>
              </a:rPr>
              <a:t> collection of home decor and furnishings.</a:t>
            </a:r>
            <a:endParaRPr lang="en-US" sz="2400" i="1"/>
          </a:p>
        </p:txBody>
      </p:sp>
    </p:spTree>
    <p:extLst>
      <p:ext uri="{BB962C8B-B14F-4D97-AF65-F5344CB8AC3E}">
        <p14:creationId xmlns:p14="http://schemas.microsoft.com/office/powerpoint/2010/main" val="25152961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54FA23-A279-18D8-0B0D-9A3029E1A0F4}"/>
              </a:ext>
            </a:extLst>
          </p:cNvPr>
          <p:cNvSpPr txBox="1"/>
          <p:nvPr/>
        </p:nvSpPr>
        <p:spPr>
          <a:xfrm>
            <a:off x="180317" y="182305"/>
            <a:ext cx="515619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b="1" i="1" u="sng">
                <a:latin typeface="Calibri"/>
                <a:cs typeface="Calibri"/>
              </a:rPr>
              <a:t>Part 2: SEO &amp; Keyword Research</a:t>
            </a:r>
            <a:endParaRPr lang="en-US" sz="2800" b="1" i="1" u="sng">
              <a:latin typeface="Calibri"/>
              <a:cs typeface="Calibri"/>
            </a:endParaRPr>
          </a:p>
        </p:txBody>
      </p:sp>
      <p:pic>
        <p:nvPicPr>
          <p:cNvPr id="4" name="Picture 4" descr="A screenshot of a website&#10;&#10;Description automatically generated">
            <a:extLst>
              <a:ext uri="{FF2B5EF4-FFF2-40B4-BE49-F238E27FC236}">
                <a16:creationId xmlns:a16="http://schemas.microsoft.com/office/drawing/2014/main" id="{C00664DB-C9D2-6F0B-AFD7-F09657D48D73}"/>
              </a:ext>
            </a:extLst>
          </p:cNvPr>
          <p:cNvPicPr>
            <a:picLocks noChangeAspect="1"/>
          </p:cNvPicPr>
          <p:nvPr/>
        </p:nvPicPr>
        <p:blipFill>
          <a:blip r:embed="rId2"/>
          <a:stretch>
            <a:fillRect/>
          </a:stretch>
        </p:blipFill>
        <p:spPr>
          <a:xfrm>
            <a:off x="0" y="840149"/>
            <a:ext cx="12192000" cy="6017852"/>
          </a:xfrm>
          <a:prstGeom prst="rect">
            <a:avLst/>
          </a:prstGeom>
        </p:spPr>
      </p:pic>
      <p:pic>
        <p:nvPicPr>
          <p:cNvPr id="5" name="Picture 4"/>
          <p:cNvPicPr>
            <a:picLocks noChangeAspect="1"/>
          </p:cNvPicPr>
          <p:nvPr/>
        </p:nvPicPr>
        <p:blipFill>
          <a:blip r:embed="rId3"/>
          <a:stretch>
            <a:fillRect/>
          </a:stretch>
        </p:blipFill>
        <p:spPr>
          <a:xfrm>
            <a:off x="5336516" y="705525"/>
            <a:ext cx="5883150" cy="984730"/>
          </a:xfrm>
          <a:prstGeom prst="rect">
            <a:avLst/>
          </a:prstGeom>
        </p:spPr>
      </p:pic>
    </p:spTree>
    <p:extLst>
      <p:ext uri="{BB962C8B-B14F-4D97-AF65-F5344CB8AC3E}">
        <p14:creationId xmlns:p14="http://schemas.microsoft.com/office/powerpoint/2010/main" val="1336497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3-07-24 at 4.51.27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0"/>
            <a:ext cx="12192000" cy="6761018"/>
          </a:xfrm>
          <a:prstGeom prst="rect">
            <a:avLst/>
          </a:prstGeom>
        </p:spPr>
      </p:pic>
    </p:spTree>
    <p:extLst>
      <p:ext uri="{BB962C8B-B14F-4D97-AF65-F5344CB8AC3E}">
        <p14:creationId xmlns:p14="http://schemas.microsoft.com/office/powerpoint/2010/main" val="17016846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0DA4C3-554B-3B06-F4C0-16AF7657CD83}"/>
              </a:ext>
            </a:extLst>
          </p:cNvPr>
          <p:cNvSpPr>
            <a:spLocks noGrp="1"/>
          </p:cNvSpPr>
          <p:nvPr>
            <p:ph type="title"/>
          </p:nvPr>
        </p:nvSpPr>
        <p:spPr>
          <a:xfrm>
            <a:off x="0" y="69477"/>
            <a:ext cx="12186582" cy="1965510"/>
          </a:xfrm>
        </p:spPr>
        <p:txBody>
          <a:bodyPr>
            <a:normAutofit/>
          </a:bodyPr>
          <a:lstStyle/>
          <a:p>
            <a:pPr marL="457200" indent="-457200">
              <a:buFont typeface="Arial" panose="020B0604020202020204" pitchFamily="34" charset="0"/>
              <a:buChar char="•"/>
            </a:pPr>
            <a:r>
              <a:rPr lang="en-US" sz="2800" b="1">
                <a:solidFill>
                  <a:schemeClr val="tx1"/>
                </a:solidFill>
              </a:rPr>
              <a:t>fabindia.com Website Traffic by Country and</a:t>
            </a:r>
            <a:br>
              <a:rPr lang="en-US" sz="4400">
                <a:solidFill>
                  <a:schemeClr val="tx1"/>
                </a:solidFill>
              </a:rPr>
            </a:br>
            <a:r>
              <a:rPr lang="en-US" sz="2800" b="1">
                <a:solidFill>
                  <a:schemeClr val="tx1"/>
                </a:solidFill>
              </a:rPr>
              <a:t>fabindia.com Traffic Share by Device</a:t>
            </a:r>
            <a:endParaRPr lang="en-US" sz="4400">
              <a:solidFill>
                <a:schemeClr val="tx1"/>
              </a:solidFill>
            </a:endParaRPr>
          </a:p>
          <a:p>
            <a:pPr marL="571500" indent="-571500">
              <a:buFont typeface="Arial" panose="020B0604020202020204" pitchFamily="34" charset="0"/>
              <a:buChar char="•"/>
            </a:pPr>
            <a:endParaRPr lang="en-US" sz="4400"/>
          </a:p>
        </p:txBody>
      </p:sp>
      <p:pic>
        <p:nvPicPr>
          <p:cNvPr id="6" name="Picture 6" descr="A screenshot of a computer&#10;&#10;Description automatically generated">
            <a:extLst>
              <a:ext uri="{FF2B5EF4-FFF2-40B4-BE49-F238E27FC236}">
                <a16:creationId xmlns:a16="http://schemas.microsoft.com/office/drawing/2014/main" id="{F4087708-C3F2-823D-4291-7D5A29D64807}"/>
              </a:ext>
            </a:extLst>
          </p:cNvPr>
          <p:cNvPicPr>
            <a:picLocks noGrp="1" noChangeAspect="1"/>
          </p:cNvPicPr>
          <p:nvPr>
            <p:ph sz="half" idx="1"/>
          </p:nvPr>
        </p:nvPicPr>
        <p:blipFill>
          <a:blip r:embed="rId2"/>
          <a:stretch>
            <a:fillRect/>
          </a:stretch>
        </p:blipFill>
        <p:spPr>
          <a:xfrm>
            <a:off x="0" y="1011383"/>
            <a:ext cx="4993913" cy="5818907"/>
          </a:xfrm>
        </p:spPr>
      </p:pic>
      <p:pic>
        <p:nvPicPr>
          <p:cNvPr id="7" name="Picture 7" descr="A graph of different colored lines&#10;&#10;Description automatically generated">
            <a:extLst>
              <a:ext uri="{FF2B5EF4-FFF2-40B4-BE49-F238E27FC236}">
                <a16:creationId xmlns:a16="http://schemas.microsoft.com/office/drawing/2014/main" id="{A838F16F-E7D0-C58C-1F46-1E38005379CC}"/>
              </a:ext>
            </a:extLst>
          </p:cNvPr>
          <p:cNvPicPr>
            <a:picLocks noGrp="1" noChangeAspect="1"/>
          </p:cNvPicPr>
          <p:nvPr>
            <p:ph sz="half" idx="2"/>
          </p:nvPr>
        </p:nvPicPr>
        <p:blipFill>
          <a:blip r:embed="rId3"/>
          <a:stretch>
            <a:fillRect/>
          </a:stretch>
        </p:blipFill>
        <p:spPr>
          <a:xfrm>
            <a:off x="4271679" y="1011383"/>
            <a:ext cx="7914903" cy="5818908"/>
          </a:xfrm>
        </p:spPr>
      </p:pic>
    </p:spTree>
    <p:extLst>
      <p:ext uri="{BB962C8B-B14F-4D97-AF65-F5344CB8AC3E}">
        <p14:creationId xmlns:p14="http://schemas.microsoft.com/office/powerpoint/2010/main" val="21817810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FFA8285-DE0C-C914-2953-65C757629F55}"/>
              </a:ext>
            </a:extLst>
          </p:cNvPr>
          <p:cNvSpPr txBox="1"/>
          <p:nvPr/>
        </p:nvSpPr>
        <p:spPr>
          <a:xfrm>
            <a:off x="0" y="0"/>
            <a:ext cx="564552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GB" sz="2800" b="1" i="1" u="sng">
                <a:latin typeface="Calibri"/>
                <a:cs typeface="Calibri"/>
              </a:rPr>
              <a:t>Keyword Research</a:t>
            </a:r>
            <a:r>
              <a:rPr lang="en-GB" sz="2700" b="1" i="1" u="sng">
                <a:latin typeface="Calibri"/>
                <a:cs typeface="Calibri"/>
              </a:rPr>
              <a:t>: </a:t>
            </a:r>
            <a:endParaRPr lang="en-US" sz="2700" u="sng">
              <a:latin typeface="Corbel" panose="020B0503020204020204"/>
              <a:cs typeface="Calibri"/>
            </a:endParaRPr>
          </a:p>
        </p:txBody>
      </p:sp>
      <p:sp>
        <p:nvSpPr>
          <p:cNvPr id="6" name="TextBox 5">
            <a:extLst>
              <a:ext uri="{FF2B5EF4-FFF2-40B4-BE49-F238E27FC236}">
                <a16:creationId xmlns:a16="http://schemas.microsoft.com/office/drawing/2014/main" id="{1DD913B0-218C-BEF6-2E7E-68C9FFC7F9B4}"/>
              </a:ext>
            </a:extLst>
          </p:cNvPr>
          <p:cNvSpPr txBox="1"/>
          <p:nvPr/>
        </p:nvSpPr>
        <p:spPr>
          <a:xfrm>
            <a:off x="0" y="646015"/>
            <a:ext cx="12192000"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latin typeface="Franklin Gothic Demi Cond"/>
              </a:rPr>
              <a:t>1. </a:t>
            </a:r>
            <a:r>
              <a:rPr lang="en-US" sz="2800" i="1" u="sng">
                <a:latin typeface="Franklin Gothic Demi Cond"/>
              </a:rPr>
              <a:t>Define Research Objectives</a:t>
            </a:r>
            <a:r>
              <a:rPr lang="en-US" sz="2400" i="1">
                <a:latin typeface="Corbel"/>
              </a:rPr>
              <a:t>: </a:t>
            </a:r>
            <a:r>
              <a:rPr lang="en-US" sz="2800" i="1">
                <a:latin typeface="Corbel"/>
              </a:rPr>
              <a:t>Before starting keyword research, it's essential to understand the specific goals of the research. In the case of </a:t>
            </a:r>
            <a:r>
              <a:rPr lang="en-US" sz="2800" i="1" err="1">
                <a:latin typeface="Corbel"/>
              </a:rPr>
              <a:t>Fabindia</a:t>
            </a:r>
            <a:r>
              <a:rPr lang="en-US" sz="2800" i="1">
                <a:latin typeface="Corbel"/>
              </a:rPr>
              <a:t>, the research objectives might be:</a:t>
            </a:r>
          </a:p>
          <a:p>
            <a:pPr>
              <a:buChar char="•"/>
            </a:pPr>
            <a:r>
              <a:rPr lang="en-US" sz="2800" i="1">
                <a:latin typeface="Corbel"/>
              </a:rPr>
              <a:t>Improve organic search traffic to the </a:t>
            </a:r>
            <a:r>
              <a:rPr lang="en-US" sz="2800" i="1" err="1">
                <a:latin typeface="Corbel"/>
              </a:rPr>
              <a:t>Fabindia</a:t>
            </a:r>
            <a:r>
              <a:rPr lang="en-US" sz="2800" i="1">
                <a:latin typeface="Corbel"/>
              </a:rPr>
              <a:t> website.</a:t>
            </a:r>
          </a:p>
          <a:p>
            <a:pPr>
              <a:buChar char="•"/>
            </a:pPr>
            <a:r>
              <a:rPr lang="en-US" sz="2800" i="1">
                <a:latin typeface="Corbel"/>
              </a:rPr>
              <a:t>Identify high-converting keywords related to </a:t>
            </a:r>
            <a:r>
              <a:rPr lang="en-US" sz="2800" i="1" err="1">
                <a:latin typeface="Corbel"/>
              </a:rPr>
              <a:t>Fabindia's</a:t>
            </a:r>
            <a:r>
              <a:rPr lang="en-US" sz="2800" i="1">
                <a:latin typeface="Corbel"/>
              </a:rPr>
              <a:t> products.</a:t>
            </a:r>
          </a:p>
          <a:p>
            <a:endParaRPr lang="en-US" sz="2800" i="1">
              <a:latin typeface="Corbel"/>
            </a:endParaRPr>
          </a:p>
        </p:txBody>
      </p:sp>
      <p:sp>
        <p:nvSpPr>
          <p:cNvPr id="7" name="TextBox 6">
            <a:extLst>
              <a:ext uri="{FF2B5EF4-FFF2-40B4-BE49-F238E27FC236}">
                <a16:creationId xmlns:a16="http://schemas.microsoft.com/office/drawing/2014/main" id="{0187D3A6-2A7D-8A08-891F-8F993C4552D7}"/>
              </a:ext>
            </a:extLst>
          </p:cNvPr>
          <p:cNvSpPr txBox="1"/>
          <p:nvPr/>
        </p:nvSpPr>
        <p:spPr>
          <a:xfrm>
            <a:off x="0" y="2941909"/>
            <a:ext cx="12095018"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latin typeface="Franklin Gothic Demi Cond"/>
              </a:rPr>
              <a:t>2. </a:t>
            </a:r>
            <a:r>
              <a:rPr lang="en-US" sz="2800" i="1" u="sng">
                <a:latin typeface="Franklin Gothic Demi Cond"/>
              </a:rPr>
              <a:t>Brainstorm Seed Keywords</a:t>
            </a:r>
            <a:r>
              <a:rPr lang="en-US" sz="2400" i="1">
                <a:latin typeface="Corbel"/>
              </a:rPr>
              <a:t>: </a:t>
            </a:r>
            <a:r>
              <a:rPr lang="en-US" sz="2800" i="1">
                <a:latin typeface="Corbel"/>
              </a:rPr>
              <a:t>Begin by brainstorming a list of seed keywords that are directly related to </a:t>
            </a:r>
            <a:r>
              <a:rPr lang="en-US" sz="2800" i="1" err="1">
                <a:latin typeface="Corbel"/>
              </a:rPr>
              <a:t>Fabindia's</a:t>
            </a:r>
            <a:r>
              <a:rPr lang="en-US" sz="2800" i="1">
                <a:latin typeface="Corbel"/>
              </a:rPr>
              <a:t> products, services, and industry. These could include terms like:</a:t>
            </a:r>
          </a:p>
          <a:p>
            <a:pPr>
              <a:buChar char="•"/>
            </a:pPr>
            <a:r>
              <a:rPr lang="en-US" sz="2800" i="1" err="1">
                <a:latin typeface="Corbel"/>
              </a:rPr>
              <a:t>Fabindia</a:t>
            </a:r>
            <a:endParaRPr lang="en-US" sz="2800" i="1">
              <a:latin typeface="Corbel"/>
            </a:endParaRPr>
          </a:p>
          <a:p>
            <a:pPr>
              <a:buChar char="•"/>
            </a:pPr>
            <a:r>
              <a:rPr lang="en-US" sz="2800" i="1">
                <a:latin typeface="Corbel"/>
              </a:rPr>
              <a:t>Ethnic wear</a:t>
            </a:r>
          </a:p>
          <a:p>
            <a:pPr>
              <a:buChar char="•"/>
            </a:pPr>
            <a:r>
              <a:rPr lang="en-US" sz="2800" i="1">
                <a:latin typeface="Corbel"/>
              </a:rPr>
              <a:t>Handmade clothing</a:t>
            </a:r>
          </a:p>
          <a:p>
            <a:pPr>
              <a:buChar char="•"/>
            </a:pPr>
            <a:r>
              <a:rPr lang="en-US" sz="2800" i="1">
                <a:latin typeface="Corbel"/>
              </a:rPr>
              <a:t>Indian traditional fashion</a:t>
            </a:r>
          </a:p>
          <a:p>
            <a:pPr>
              <a:buChar char="•"/>
            </a:pPr>
            <a:r>
              <a:rPr lang="en-US" sz="2800" i="1">
                <a:latin typeface="Corbel"/>
              </a:rPr>
              <a:t>Sustainable fashion, etc.</a:t>
            </a:r>
          </a:p>
        </p:txBody>
      </p:sp>
    </p:spTree>
    <p:extLst>
      <p:ext uri="{BB962C8B-B14F-4D97-AF65-F5344CB8AC3E}">
        <p14:creationId xmlns:p14="http://schemas.microsoft.com/office/powerpoint/2010/main" val="1450196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DB0DBD-8A50-CCF5-A9D5-D751C3F737F3}"/>
              </a:ext>
            </a:extLst>
          </p:cNvPr>
          <p:cNvSpPr txBox="1"/>
          <p:nvPr/>
        </p:nvSpPr>
        <p:spPr>
          <a:xfrm>
            <a:off x="152400" y="466165"/>
            <a:ext cx="11719111"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a:latin typeface="Franklin Gothic Demi Cond"/>
              </a:rPr>
              <a:t>3. </a:t>
            </a:r>
            <a:r>
              <a:rPr lang="en-US" sz="2800" i="1" u="sng">
                <a:latin typeface="Franklin Gothic Demi Cond"/>
              </a:rPr>
              <a:t>Utilize Keyword Research Tools</a:t>
            </a:r>
            <a:r>
              <a:rPr lang="en-US" sz="2400" i="1" u="sng">
                <a:latin typeface="Franklin Gothic Demi Cond"/>
              </a:rPr>
              <a:t>:</a:t>
            </a:r>
            <a:r>
              <a:rPr lang="en-US" sz="2400" i="1" u="sng">
                <a:latin typeface="Corbel"/>
              </a:rPr>
              <a:t> </a:t>
            </a:r>
            <a:r>
              <a:rPr lang="en-US" sz="2800" i="1">
                <a:latin typeface="Corbel"/>
              </a:rPr>
              <a:t>To expand your list of keywords and get valuable insights, use keyword research tools like SEMrush or </a:t>
            </a:r>
            <a:r>
              <a:rPr lang="en-US" sz="2800" i="1" err="1">
                <a:latin typeface="Corbel"/>
              </a:rPr>
              <a:t>Moz</a:t>
            </a:r>
            <a:r>
              <a:rPr lang="en-US" sz="2800" i="1">
                <a:latin typeface="Corbel"/>
              </a:rPr>
              <a:t> Keyword Explorer. Enter your seed keywords, and these tools will provide you with a comprehensive list of related keywords, search volume, competition, and other data.</a:t>
            </a:r>
          </a:p>
        </p:txBody>
      </p:sp>
      <p:sp>
        <p:nvSpPr>
          <p:cNvPr id="3" name="TextBox 2">
            <a:extLst>
              <a:ext uri="{FF2B5EF4-FFF2-40B4-BE49-F238E27FC236}">
                <a16:creationId xmlns:a16="http://schemas.microsoft.com/office/drawing/2014/main" id="{EAA1E294-FF6E-ADFB-44DF-BC1BA09E4775}"/>
              </a:ext>
            </a:extLst>
          </p:cNvPr>
          <p:cNvSpPr txBox="1"/>
          <p:nvPr/>
        </p:nvSpPr>
        <p:spPr>
          <a:xfrm>
            <a:off x="0" y="2180665"/>
            <a:ext cx="11871511" cy="61247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i="1">
                <a:latin typeface="Franklin Gothic Medium"/>
              </a:rPr>
              <a:t>                             </a:t>
            </a:r>
            <a:r>
              <a:rPr lang="en-US" sz="2800" i="1">
                <a:latin typeface="Franklin Gothic Medium"/>
              </a:rPr>
              <a:t> </a:t>
            </a:r>
          </a:p>
          <a:p>
            <a:r>
              <a:rPr lang="en-US" sz="2800" i="1">
                <a:latin typeface="Franklin Gothic Medium"/>
              </a:rPr>
              <a:t>      What are </a:t>
            </a:r>
            <a:r>
              <a:rPr lang="en-US" sz="2800" i="1" err="1">
                <a:latin typeface="Franklin Gothic Medium"/>
              </a:rPr>
              <a:t>Semrush</a:t>
            </a:r>
            <a:r>
              <a:rPr lang="en-US" sz="2800" i="1">
                <a:latin typeface="Franklin Gothic Medium"/>
              </a:rPr>
              <a:t> and </a:t>
            </a:r>
            <a:r>
              <a:rPr lang="en-US" sz="2800" i="1" err="1">
                <a:latin typeface="Franklin Gothic Medium"/>
              </a:rPr>
              <a:t>Moz</a:t>
            </a:r>
            <a:r>
              <a:rPr lang="en-US" sz="2800" i="1">
                <a:latin typeface="Franklin Gothic Medium"/>
              </a:rPr>
              <a:t>?</a:t>
            </a:r>
          </a:p>
          <a:p>
            <a:r>
              <a:rPr lang="en-US" sz="2800" i="1">
                <a:latin typeface="Corbel"/>
              </a:rPr>
              <a:t>Simply put, </a:t>
            </a:r>
            <a:r>
              <a:rPr lang="en-US" sz="2800" i="1" err="1">
                <a:latin typeface="Corbel"/>
              </a:rPr>
              <a:t>Semrush</a:t>
            </a:r>
            <a:r>
              <a:rPr lang="en-US" sz="2800" i="1">
                <a:latin typeface="Corbel"/>
              </a:rPr>
              <a:t> and </a:t>
            </a:r>
            <a:r>
              <a:rPr lang="en-US" sz="2800" i="1" err="1">
                <a:latin typeface="Corbel"/>
              </a:rPr>
              <a:t>Moz</a:t>
            </a:r>
            <a:r>
              <a:rPr lang="en-US" sz="2800" i="1">
                <a:latin typeface="Corbel"/>
              </a:rPr>
              <a:t> are tools that give you information — SEO data that you can use to optimize your website for search engines.</a:t>
            </a:r>
          </a:p>
          <a:p>
            <a:endParaRPr lang="en-US" sz="2800" i="1">
              <a:latin typeface="Corbel"/>
            </a:endParaRPr>
          </a:p>
          <a:p>
            <a:endParaRPr lang="en-US" sz="2800" i="1">
              <a:latin typeface="Corbel"/>
            </a:endParaRPr>
          </a:p>
          <a:p>
            <a:endParaRPr lang="en-US" sz="2800" i="1">
              <a:latin typeface="Corbel"/>
            </a:endParaRPr>
          </a:p>
          <a:p>
            <a:endParaRPr lang="en-US" sz="2800" i="1">
              <a:latin typeface="Corbel"/>
            </a:endParaRPr>
          </a:p>
          <a:p>
            <a:endParaRPr lang="en-US" sz="2800" i="1">
              <a:latin typeface="Corbel"/>
            </a:endParaRPr>
          </a:p>
          <a:p>
            <a:endParaRPr lang="en-US" sz="2800" i="1">
              <a:latin typeface="Corbel"/>
            </a:endParaRPr>
          </a:p>
          <a:p>
            <a:endParaRPr lang="en-US" sz="2800" i="1">
              <a:latin typeface="Corbel"/>
            </a:endParaRPr>
          </a:p>
          <a:p>
            <a:endParaRPr lang="en-US" sz="2800" i="1">
              <a:latin typeface="Corbel"/>
            </a:endParaRPr>
          </a:p>
          <a:p>
            <a:endParaRPr lang="en-US" sz="2800" i="1">
              <a:latin typeface="Corbel"/>
            </a:endParaRPr>
          </a:p>
          <a:p>
            <a:endParaRPr lang="en-US" sz="2800" i="1">
              <a:latin typeface="Corbel"/>
            </a:endParaRPr>
          </a:p>
        </p:txBody>
      </p:sp>
      <p:sp>
        <p:nvSpPr>
          <p:cNvPr id="4" name="TextBox 3">
            <a:extLst>
              <a:ext uri="{FF2B5EF4-FFF2-40B4-BE49-F238E27FC236}">
                <a16:creationId xmlns:a16="http://schemas.microsoft.com/office/drawing/2014/main" id="{93AE0942-4B8D-C149-FDCB-E66973AD162E}"/>
              </a:ext>
            </a:extLst>
          </p:cNvPr>
          <p:cNvSpPr txBox="1"/>
          <p:nvPr/>
        </p:nvSpPr>
        <p:spPr>
          <a:xfrm>
            <a:off x="0" y="4603987"/>
            <a:ext cx="12192000"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a:latin typeface="Franklin Gothic Demi Cond"/>
              </a:rPr>
              <a:t>4. </a:t>
            </a:r>
            <a:r>
              <a:rPr lang="en-US" sz="2800" i="1" u="sng">
                <a:latin typeface="Franklin Gothic Demi Cond"/>
              </a:rPr>
              <a:t>Analyze Competitor Keywords</a:t>
            </a:r>
            <a:r>
              <a:rPr lang="en-US" sz="2800" i="1">
                <a:latin typeface="Franklin Gothic Demi Cond"/>
              </a:rPr>
              <a:t>:</a:t>
            </a:r>
            <a:r>
              <a:rPr lang="en-US" sz="2800" i="1">
                <a:latin typeface="Corbel"/>
              </a:rPr>
              <a:t> Analyze the top competitors in </a:t>
            </a:r>
            <a:r>
              <a:rPr lang="en-US" sz="2800" i="1" err="1">
                <a:latin typeface="Corbel"/>
              </a:rPr>
              <a:t>Fabindia's</a:t>
            </a:r>
            <a:r>
              <a:rPr lang="en-US" sz="2800" i="1">
                <a:latin typeface="Corbel"/>
              </a:rPr>
              <a:t> industry to discover which keywords they are ranking for. This can provide valuable insights into high-performing keywords and content gaps. Tools like SEMrush and </a:t>
            </a:r>
            <a:r>
              <a:rPr lang="en-US" sz="2800" i="1" err="1">
                <a:latin typeface="Corbel"/>
              </a:rPr>
              <a:t>Moz</a:t>
            </a:r>
            <a:r>
              <a:rPr lang="en-US" sz="2800" i="1">
                <a:latin typeface="Corbel"/>
              </a:rPr>
              <a:t> can help you identify the keywords that competitors are targeting.</a:t>
            </a:r>
          </a:p>
        </p:txBody>
      </p:sp>
    </p:spTree>
    <p:extLst>
      <p:ext uri="{BB962C8B-B14F-4D97-AF65-F5344CB8AC3E}">
        <p14:creationId xmlns:p14="http://schemas.microsoft.com/office/powerpoint/2010/main" val="1086796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257CC8-FA0C-039A-99FF-F00A399E368F}"/>
              </a:ext>
            </a:extLst>
          </p:cNvPr>
          <p:cNvSpPr txBox="1"/>
          <p:nvPr/>
        </p:nvSpPr>
        <p:spPr>
          <a:xfrm>
            <a:off x="0" y="109411"/>
            <a:ext cx="1203960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latin typeface="Franklin Gothic Demi Cond"/>
              </a:rPr>
              <a:t>5. </a:t>
            </a:r>
            <a:r>
              <a:rPr lang="en-US" sz="2800" i="1" u="sng">
                <a:latin typeface="Franklin Gothic Demi Cond"/>
              </a:rPr>
              <a:t>Long-tail Keyword Exploration</a:t>
            </a:r>
            <a:r>
              <a:rPr lang="en-US" sz="2400" i="1">
                <a:latin typeface="Franklin Gothic Demi Cond"/>
              </a:rPr>
              <a:t>:</a:t>
            </a:r>
            <a:r>
              <a:rPr lang="en-US" sz="2400" i="1">
                <a:latin typeface="Corbel"/>
              </a:rPr>
              <a:t> </a:t>
            </a:r>
            <a:r>
              <a:rPr lang="en-US" sz="2800" i="1">
                <a:latin typeface="Corbel"/>
              </a:rPr>
              <a:t>Long-tail keywords are specific, longer phrases that users often search for when they are closer to making a purchase decision. These keywords typically have lower competition but higher conversion potential. For </a:t>
            </a:r>
            <a:r>
              <a:rPr lang="en-US" sz="2800" i="1" err="1">
                <a:latin typeface="Corbel"/>
              </a:rPr>
              <a:t>Fabindia</a:t>
            </a:r>
            <a:r>
              <a:rPr lang="en-US" sz="2800" i="1">
                <a:latin typeface="Corbel"/>
              </a:rPr>
              <a:t>, some examples of long-tail keywords could be:</a:t>
            </a:r>
          </a:p>
          <a:p>
            <a:pPr>
              <a:buChar char="•"/>
            </a:pPr>
            <a:r>
              <a:rPr lang="en-US" sz="2800" i="1">
                <a:latin typeface="Corbel"/>
              </a:rPr>
              <a:t>"Handmade cotton sarees for weddings"</a:t>
            </a:r>
          </a:p>
          <a:p>
            <a:pPr>
              <a:buChar char="•"/>
            </a:pPr>
            <a:r>
              <a:rPr lang="en-US" sz="2800" i="1">
                <a:latin typeface="Corbel"/>
              </a:rPr>
              <a:t>"Ethnic Kurtis for summer fashion"</a:t>
            </a:r>
          </a:p>
          <a:p>
            <a:pPr>
              <a:buChar char="•"/>
            </a:pPr>
            <a:r>
              <a:rPr lang="en-US" sz="2800" i="1">
                <a:latin typeface="Corbel"/>
              </a:rPr>
              <a:t>"Sustainable Indian fashion brands"</a:t>
            </a:r>
          </a:p>
          <a:p>
            <a:pPr>
              <a:buChar char="•"/>
            </a:pPr>
            <a:r>
              <a:rPr lang="en-US" sz="2800" i="1">
                <a:latin typeface="Corbel"/>
              </a:rPr>
              <a:t>"Handcrafted home decor from India"</a:t>
            </a:r>
          </a:p>
          <a:p>
            <a:pPr>
              <a:buChar char="•"/>
            </a:pPr>
            <a:r>
              <a:rPr lang="en-US" sz="2800" i="1">
                <a:latin typeface="Corbel"/>
              </a:rPr>
              <a:t>"Buy </a:t>
            </a:r>
            <a:r>
              <a:rPr lang="en-US" sz="2800" i="1" err="1">
                <a:latin typeface="Corbel"/>
              </a:rPr>
              <a:t>Fabindia</a:t>
            </a:r>
            <a:r>
              <a:rPr lang="en-US" sz="2800" i="1">
                <a:latin typeface="Corbel"/>
              </a:rPr>
              <a:t> products online," etc.</a:t>
            </a:r>
          </a:p>
        </p:txBody>
      </p:sp>
      <p:sp>
        <p:nvSpPr>
          <p:cNvPr id="3" name="TextBox 2">
            <a:extLst>
              <a:ext uri="{FF2B5EF4-FFF2-40B4-BE49-F238E27FC236}">
                <a16:creationId xmlns:a16="http://schemas.microsoft.com/office/drawing/2014/main" id="{CA0C6EAC-D8E1-E8D4-A956-F992F295BB49}"/>
              </a:ext>
            </a:extLst>
          </p:cNvPr>
          <p:cNvSpPr txBox="1"/>
          <p:nvPr/>
        </p:nvSpPr>
        <p:spPr>
          <a:xfrm>
            <a:off x="0" y="4347270"/>
            <a:ext cx="12192000"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latin typeface="Franklin Gothic Demi Cond"/>
              </a:rPr>
              <a:t>6. </a:t>
            </a:r>
            <a:r>
              <a:rPr lang="en-US" sz="2800" i="1" u="sng">
                <a:latin typeface="Franklin Gothic Demi Cond"/>
              </a:rPr>
              <a:t>Assess Competition and Conversion Potential</a:t>
            </a:r>
            <a:r>
              <a:rPr lang="en-US" sz="2400" i="1">
                <a:latin typeface="Franklin Gothic Demi Cond"/>
              </a:rPr>
              <a:t>:</a:t>
            </a:r>
            <a:r>
              <a:rPr lang="en-US" sz="2400" i="1">
                <a:latin typeface="Corbel"/>
              </a:rPr>
              <a:t> </a:t>
            </a:r>
            <a:r>
              <a:rPr lang="en-US" sz="2800" i="1">
                <a:latin typeface="Corbel"/>
              </a:rPr>
              <a:t>When selecting keywords, consider the balance between search volume and competition. Focus on keywords with a reasonable search volume and relatively lower competition. Additionally, prioritize keywords that align with the research objectives and have a higher likelihood of driving conversions</a:t>
            </a:r>
            <a:r>
              <a:rPr lang="en-US" sz="2000">
                <a:solidFill>
                  <a:srgbClr val="D1D5DB"/>
                </a:solidFill>
                <a:latin typeface="Söhne"/>
              </a:rPr>
              <a:t> for </a:t>
            </a:r>
            <a:r>
              <a:rPr lang="en-US" sz="2000" err="1">
                <a:solidFill>
                  <a:srgbClr val="D1D5DB"/>
                </a:solidFill>
                <a:latin typeface="Söhne"/>
              </a:rPr>
              <a:t>Fabindia</a:t>
            </a:r>
            <a:r>
              <a:rPr lang="en-US">
                <a:solidFill>
                  <a:srgbClr val="D1D5DB"/>
                </a:solidFill>
                <a:latin typeface="Söhne"/>
              </a:rPr>
              <a:t>.</a:t>
            </a:r>
            <a:endParaRPr lang="en-US"/>
          </a:p>
        </p:txBody>
      </p:sp>
    </p:spTree>
    <p:extLst>
      <p:ext uri="{BB962C8B-B14F-4D97-AF65-F5344CB8AC3E}">
        <p14:creationId xmlns:p14="http://schemas.microsoft.com/office/powerpoint/2010/main" val="33645316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B47ACF-3ECF-D179-40ED-556B0E1379E4}"/>
              </a:ext>
            </a:extLst>
          </p:cNvPr>
          <p:cNvSpPr txBox="1"/>
          <p:nvPr/>
        </p:nvSpPr>
        <p:spPr>
          <a:xfrm>
            <a:off x="0" y="32955"/>
            <a:ext cx="580240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GB" sz="2800" b="1" i="1" u="sng">
                <a:latin typeface="Arial"/>
                <a:cs typeface="Arial"/>
              </a:rPr>
              <a:t>On page Optimization</a:t>
            </a:r>
            <a:r>
              <a:rPr lang="en-GB" sz="2700" b="1" i="1" u="sng">
                <a:latin typeface="Arial"/>
                <a:cs typeface="Arial"/>
              </a:rPr>
              <a:t>:</a:t>
            </a:r>
            <a:endParaRPr lang="en-US" sz="2700" b="1" i="1" u="sng">
              <a:latin typeface="Arial"/>
            </a:endParaRPr>
          </a:p>
        </p:txBody>
      </p:sp>
      <p:sp>
        <p:nvSpPr>
          <p:cNvPr id="3" name="TextBox 2">
            <a:extLst>
              <a:ext uri="{FF2B5EF4-FFF2-40B4-BE49-F238E27FC236}">
                <a16:creationId xmlns:a16="http://schemas.microsoft.com/office/drawing/2014/main" id="{217B3AC2-7DC2-ABB9-5D9A-6DF57199FDE8}"/>
              </a:ext>
            </a:extLst>
          </p:cNvPr>
          <p:cNvSpPr txBox="1"/>
          <p:nvPr/>
        </p:nvSpPr>
        <p:spPr>
          <a:xfrm>
            <a:off x="70597" y="680095"/>
            <a:ext cx="12050805"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a:latin typeface="Corbel"/>
              </a:rPr>
              <a:t>Meta tag optimization and content optimization are essential aspects of on-page SEO that can help improve a website's visibility and relevance in search engine results. Here's a guide on how to perform meta tag and content optimization for </a:t>
            </a:r>
            <a:r>
              <a:rPr lang="en-US" sz="2800" i="1" err="1">
                <a:latin typeface="Corbel"/>
              </a:rPr>
              <a:t>Fabindia</a:t>
            </a:r>
            <a:r>
              <a:rPr lang="en-US" sz="2800" i="1">
                <a:latin typeface="Corbel"/>
              </a:rPr>
              <a:t>:</a:t>
            </a:r>
          </a:p>
          <a:p>
            <a:endParaRPr lang="en-US" sz="2800" i="1">
              <a:latin typeface="Corbel"/>
            </a:endParaRPr>
          </a:p>
          <a:p>
            <a:endParaRPr lang="en-US" sz="2800" i="1">
              <a:latin typeface="Corbel"/>
            </a:endParaRPr>
          </a:p>
          <a:p>
            <a:endParaRPr lang="en-US" sz="2800" i="1">
              <a:latin typeface="Corbel"/>
            </a:endParaRPr>
          </a:p>
          <a:p>
            <a:endParaRPr lang="en-US" sz="2800" i="1">
              <a:latin typeface="Corbel"/>
            </a:endParaRPr>
          </a:p>
        </p:txBody>
      </p:sp>
      <p:sp>
        <p:nvSpPr>
          <p:cNvPr id="4" name="TextBox 3">
            <a:extLst>
              <a:ext uri="{FF2B5EF4-FFF2-40B4-BE49-F238E27FC236}">
                <a16:creationId xmlns:a16="http://schemas.microsoft.com/office/drawing/2014/main" id="{7AF5B33C-E82B-B3A0-6631-BB913DB33FDD}"/>
              </a:ext>
            </a:extLst>
          </p:cNvPr>
          <p:cNvSpPr txBox="1"/>
          <p:nvPr/>
        </p:nvSpPr>
        <p:spPr>
          <a:xfrm>
            <a:off x="0" y="2962836"/>
            <a:ext cx="12192000"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u="sng">
                <a:latin typeface="Franklin Gothic Heavy"/>
              </a:rPr>
              <a:t>Meta Tag Optimization</a:t>
            </a:r>
            <a:r>
              <a:rPr lang="en-US" sz="2400" i="1" u="sng">
                <a:latin typeface="Franklin Gothic Heavy"/>
              </a:rPr>
              <a:t>:</a:t>
            </a:r>
          </a:p>
          <a:p>
            <a:pPr>
              <a:buAutoNum type="arabicPeriod"/>
            </a:pPr>
            <a:r>
              <a:rPr lang="en-US" sz="2800" i="1" u="sng">
                <a:latin typeface="Franklin Gothic Demi Cond"/>
              </a:rPr>
              <a:t>Title Tags</a:t>
            </a:r>
            <a:r>
              <a:rPr lang="en-US" sz="2400" i="1">
                <a:latin typeface="Franklin Gothic Demi Cond"/>
              </a:rPr>
              <a:t>:</a:t>
            </a:r>
          </a:p>
          <a:p>
            <a:pPr lvl="1">
              <a:buAutoNum type="arabicPeriod"/>
            </a:pPr>
            <a:r>
              <a:rPr lang="en-US" sz="2800" i="1">
                <a:latin typeface="Corbel"/>
              </a:rPr>
              <a:t>Ensure each page has a unique and descriptive title tag (60-70 characters) that includes relevant keywords and accurately reflects the page's content.</a:t>
            </a:r>
          </a:p>
          <a:p>
            <a:pPr lvl="1">
              <a:buAutoNum type="arabicPeriod"/>
            </a:pPr>
            <a:r>
              <a:rPr lang="en-US" sz="2800" i="1">
                <a:latin typeface="Corbel"/>
              </a:rPr>
              <a:t>Incorporate the brand name, if appropriate, to enhance brand visibility in search results.</a:t>
            </a:r>
          </a:p>
          <a:p>
            <a:pPr lvl="1">
              <a:buAutoNum type="arabicPeriod"/>
            </a:pPr>
            <a:r>
              <a:rPr lang="en-US" sz="2800" i="1">
                <a:latin typeface="Corbel"/>
              </a:rPr>
              <a:t>Avoid keyword stuffing and create titles that are appealing to users and encourage clicks</a:t>
            </a:r>
            <a:r>
              <a:rPr lang="en-US" sz="2400" i="1">
                <a:latin typeface="Corbel"/>
              </a:rPr>
              <a:t>.</a:t>
            </a:r>
          </a:p>
        </p:txBody>
      </p:sp>
    </p:spTree>
    <p:extLst>
      <p:ext uri="{BB962C8B-B14F-4D97-AF65-F5344CB8AC3E}">
        <p14:creationId xmlns:p14="http://schemas.microsoft.com/office/powerpoint/2010/main" val="41568554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C1ACDF-55A1-2BC6-A418-636DC25B57FB}"/>
              </a:ext>
            </a:extLst>
          </p:cNvPr>
          <p:cNvSpPr txBox="1"/>
          <p:nvPr/>
        </p:nvSpPr>
        <p:spPr>
          <a:xfrm>
            <a:off x="96982" y="354107"/>
            <a:ext cx="12021059" cy="56938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u="sng">
                <a:latin typeface="Corbel"/>
              </a:rPr>
              <a:t>2.</a:t>
            </a:r>
            <a:r>
              <a:rPr lang="en-US" sz="2800" i="1" u="sng">
                <a:latin typeface="Franklin Gothic Demi Cond"/>
              </a:rPr>
              <a:t>Meta Descriptions</a:t>
            </a:r>
            <a:r>
              <a:rPr lang="en-US" sz="2400" i="1">
                <a:latin typeface="Franklin Gothic Demi Cond"/>
              </a:rPr>
              <a:t>:</a:t>
            </a:r>
          </a:p>
          <a:p>
            <a:pPr lvl="1">
              <a:buAutoNum type="arabicPeriod"/>
            </a:pPr>
            <a:r>
              <a:rPr lang="en-US" sz="2800" i="1">
                <a:latin typeface="Corbel"/>
              </a:rPr>
              <a:t>Craft compelling meta descriptions (up to 160 characters) for each page to entice users to click through from the search results.</a:t>
            </a:r>
          </a:p>
          <a:p>
            <a:pPr lvl="1">
              <a:buAutoNum type="arabicPeriod"/>
            </a:pPr>
            <a:r>
              <a:rPr lang="en-US" sz="2800" i="1">
                <a:latin typeface="Corbel"/>
              </a:rPr>
              <a:t>Use relevant keywords naturally, but make sure the description reads well and provides a clear idea of what the page offers</a:t>
            </a:r>
            <a:r>
              <a:rPr lang="en-US" sz="2400" i="1">
                <a:latin typeface="Corbel"/>
              </a:rPr>
              <a:t>.</a:t>
            </a:r>
          </a:p>
          <a:p>
            <a:pPr lvl="1">
              <a:buAutoNum type="arabicPeriod"/>
            </a:pPr>
            <a:r>
              <a:rPr lang="en-US" sz="2800" i="1">
                <a:latin typeface="Corbel"/>
              </a:rPr>
              <a:t>Avoid duplicate meta descriptions across different pages.</a:t>
            </a:r>
          </a:p>
          <a:p>
            <a:pPr lvl="1">
              <a:buAutoNum type="arabicPeriod"/>
            </a:pPr>
            <a:endParaRPr lang="en-US" sz="2800" i="1">
              <a:latin typeface="Corbel"/>
            </a:endParaRPr>
          </a:p>
          <a:p>
            <a:pPr lvl="1">
              <a:buAutoNum type="arabicPeriod"/>
            </a:pPr>
            <a:endParaRPr lang="en-US" sz="2800" i="1">
              <a:latin typeface="Corbel"/>
            </a:endParaRPr>
          </a:p>
          <a:p>
            <a:r>
              <a:rPr lang="en-US" sz="2800" i="1" u="sng">
                <a:latin typeface="Corbel"/>
              </a:rPr>
              <a:t>3.</a:t>
            </a:r>
            <a:r>
              <a:rPr lang="en-US" sz="2800" i="1" u="sng">
                <a:latin typeface="Franklin Gothic Demi Cond"/>
              </a:rPr>
              <a:t>URL Structure</a:t>
            </a:r>
            <a:r>
              <a:rPr lang="en-US" sz="2400" i="1">
                <a:latin typeface="Franklin Gothic Demi Cond"/>
              </a:rPr>
              <a:t>:</a:t>
            </a:r>
          </a:p>
          <a:p>
            <a:pPr lvl="1">
              <a:buAutoNum type="arabicPeriod"/>
            </a:pPr>
            <a:r>
              <a:rPr lang="en-US" sz="2800" i="1">
                <a:latin typeface="Corbel"/>
              </a:rPr>
              <a:t>Ensure the URLs are clean, descriptive, and include relevant keywords, but keep them concise and easy to read.</a:t>
            </a:r>
          </a:p>
          <a:p>
            <a:pPr lvl="1">
              <a:buAutoNum type="arabicPeriod"/>
            </a:pPr>
            <a:r>
              <a:rPr lang="en-US" sz="2800" i="1">
                <a:latin typeface="Corbel"/>
              </a:rPr>
              <a:t>Avoid using dynamic parameters in URLs, if possible, and use hyphens to separate words.</a:t>
            </a:r>
          </a:p>
        </p:txBody>
      </p:sp>
    </p:spTree>
    <p:extLst>
      <p:ext uri="{BB962C8B-B14F-4D97-AF65-F5344CB8AC3E}">
        <p14:creationId xmlns:p14="http://schemas.microsoft.com/office/powerpoint/2010/main" val="19207111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0FEC0C-3299-B1E2-BA7B-3D4FB0F6877E}"/>
              </a:ext>
            </a:extLst>
          </p:cNvPr>
          <p:cNvSpPr txBox="1"/>
          <p:nvPr/>
        </p:nvSpPr>
        <p:spPr>
          <a:xfrm>
            <a:off x="0" y="0"/>
            <a:ext cx="12106835"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panose="020B0604020202020204" pitchFamily="34" charset="0"/>
              <a:buChar char="•"/>
            </a:pPr>
            <a:r>
              <a:rPr lang="en-US" sz="2800" i="1" u="sng">
                <a:latin typeface="Franklin Gothic Heavy"/>
              </a:rPr>
              <a:t>Content Optimization</a:t>
            </a:r>
            <a:r>
              <a:rPr lang="en-US" sz="2400" i="1" u="sng">
                <a:latin typeface="Franklin Gothic Heavy"/>
              </a:rPr>
              <a:t>:</a:t>
            </a:r>
          </a:p>
          <a:p>
            <a:pPr>
              <a:buAutoNum type="arabicPeriod"/>
            </a:pPr>
            <a:r>
              <a:rPr lang="en-US" sz="2800" i="1" u="sng">
                <a:latin typeface="Franklin Gothic Demi Cond"/>
              </a:rPr>
              <a:t>Keyword Research</a:t>
            </a:r>
            <a:r>
              <a:rPr lang="en-US" sz="2400" i="1">
                <a:latin typeface="Franklin Gothic Demi Cond"/>
              </a:rPr>
              <a:t>:</a:t>
            </a:r>
          </a:p>
          <a:p>
            <a:pPr lvl="1">
              <a:buAutoNum type="arabicPeriod"/>
            </a:pPr>
            <a:r>
              <a:rPr lang="en-US" sz="2800" i="1">
                <a:latin typeface="Corbel"/>
              </a:rPr>
              <a:t>Perform keyword research to identify relevant and high-traffic keywords related to </a:t>
            </a:r>
            <a:r>
              <a:rPr lang="en-US" sz="2800" i="1" err="1">
                <a:latin typeface="Corbel"/>
              </a:rPr>
              <a:t>Fabindia's</a:t>
            </a:r>
            <a:r>
              <a:rPr lang="en-US" sz="2800" i="1">
                <a:latin typeface="Corbel"/>
              </a:rPr>
              <a:t> products and services.</a:t>
            </a:r>
          </a:p>
          <a:p>
            <a:pPr lvl="1">
              <a:buAutoNum type="arabicPeriod"/>
            </a:pPr>
            <a:r>
              <a:rPr lang="en-US" sz="2800" i="1">
                <a:latin typeface="Corbel"/>
              </a:rPr>
              <a:t>Use tools like SEMrush or </a:t>
            </a:r>
            <a:r>
              <a:rPr lang="en-US" sz="2800" i="1" err="1">
                <a:latin typeface="Corbel"/>
              </a:rPr>
              <a:t>Moz</a:t>
            </a:r>
            <a:r>
              <a:rPr lang="en-US" sz="2800" i="1">
                <a:latin typeface="Corbel"/>
              </a:rPr>
              <a:t> Keyword Explorer to find popular and relevant keywords to target in your content.</a:t>
            </a:r>
          </a:p>
        </p:txBody>
      </p:sp>
      <p:sp>
        <p:nvSpPr>
          <p:cNvPr id="3" name="TextBox 2">
            <a:extLst>
              <a:ext uri="{FF2B5EF4-FFF2-40B4-BE49-F238E27FC236}">
                <a16:creationId xmlns:a16="http://schemas.microsoft.com/office/drawing/2014/main" id="{A6C87FA1-AB96-6E4C-BA65-D66BB2F2A132}"/>
              </a:ext>
            </a:extLst>
          </p:cNvPr>
          <p:cNvSpPr txBox="1"/>
          <p:nvPr/>
        </p:nvSpPr>
        <p:spPr>
          <a:xfrm>
            <a:off x="0" y="2521528"/>
            <a:ext cx="12106835" cy="45573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u="sng">
                <a:latin typeface="Franklin Gothic Demi Cond"/>
              </a:rPr>
              <a:t>2.High-Quality Content</a:t>
            </a:r>
            <a:r>
              <a:rPr lang="en-US" sz="2400" i="1">
                <a:latin typeface="Franklin Gothic Demi Cond"/>
              </a:rPr>
              <a:t>:</a:t>
            </a:r>
            <a:endParaRPr lang="en-US"/>
          </a:p>
          <a:p>
            <a:pPr lvl="1">
              <a:buAutoNum type="arabicPeriod"/>
            </a:pPr>
            <a:r>
              <a:rPr lang="en-US" sz="2800" i="1">
                <a:latin typeface="Corbel"/>
              </a:rPr>
              <a:t>Create valuable, informative, and engaging content that addresses the needs and interests of the target audience.</a:t>
            </a:r>
          </a:p>
          <a:p>
            <a:pPr lvl="1">
              <a:buAutoNum type="arabicPeriod"/>
            </a:pPr>
            <a:r>
              <a:rPr lang="en-US" sz="2800" i="1">
                <a:latin typeface="Corbel"/>
              </a:rPr>
              <a:t>Use clear and concise language, and ensure the content is well-organized with proper headings, subheadings, and paragraphs.</a:t>
            </a:r>
          </a:p>
          <a:p>
            <a:r>
              <a:rPr lang="en-US" sz="2800" i="1" u="sng">
                <a:latin typeface="Franklin Gothic Demi Cond"/>
              </a:rPr>
              <a:t>3.Keyword Usage</a:t>
            </a:r>
            <a:r>
              <a:rPr lang="en-US" sz="2400" i="1">
                <a:latin typeface="Franklin Gothic Demi Cond"/>
              </a:rPr>
              <a:t>:</a:t>
            </a:r>
          </a:p>
          <a:p>
            <a:pPr lvl="1">
              <a:buAutoNum type="arabicPeriod"/>
            </a:pPr>
            <a:r>
              <a:rPr lang="en-US" sz="2800" i="1">
                <a:latin typeface="Corbel"/>
              </a:rPr>
              <a:t>Incorporate the targeted keywords naturally throughout the content, including in the title, headings, and body.</a:t>
            </a:r>
          </a:p>
          <a:p>
            <a:pPr lvl="1">
              <a:buAutoNum type="arabicPeriod"/>
            </a:pPr>
            <a:r>
              <a:rPr lang="en-US" sz="2800" i="1">
                <a:latin typeface="Corbel"/>
              </a:rPr>
              <a:t>Avoid keyword stuffing, which can lead to a negative impact on search rankings.</a:t>
            </a:r>
          </a:p>
        </p:txBody>
      </p:sp>
    </p:spTree>
    <p:extLst>
      <p:ext uri="{BB962C8B-B14F-4D97-AF65-F5344CB8AC3E}">
        <p14:creationId xmlns:p14="http://schemas.microsoft.com/office/powerpoint/2010/main" val="8415783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0ABEDB-3651-392B-8D21-CDE5B0B8B00E}"/>
              </a:ext>
            </a:extLst>
          </p:cNvPr>
          <p:cNvSpPr txBox="1"/>
          <p:nvPr/>
        </p:nvSpPr>
        <p:spPr>
          <a:xfrm>
            <a:off x="0" y="172193"/>
            <a:ext cx="12192000" cy="63709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u="sng">
                <a:latin typeface="Franklin Gothic Demi Cond"/>
              </a:rPr>
              <a:t>4.Semantic SEO:</a:t>
            </a:r>
          </a:p>
          <a:p>
            <a:endParaRPr lang="en-US" sz="2000" u="sng"/>
          </a:p>
          <a:p>
            <a:pPr lvl="1">
              <a:buAutoNum type="arabicPeriod"/>
            </a:pPr>
            <a:r>
              <a:rPr lang="en-US" sz="2800" i="1">
                <a:latin typeface="Corbel"/>
              </a:rPr>
              <a:t>Use related keywords and synonyms to enhance the content's context and relevance to search engines.</a:t>
            </a:r>
          </a:p>
          <a:p>
            <a:pPr lvl="1">
              <a:buAutoNum type="arabicPeriod"/>
            </a:pPr>
            <a:r>
              <a:rPr lang="en-US" sz="2800" i="1">
                <a:latin typeface="Corbel"/>
              </a:rPr>
              <a:t>Google's algorithm is increasingly focused on understanding the meaning of content, so using semantic variations can be beneficial.</a:t>
            </a:r>
          </a:p>
          <a:p>
            <a:pPr lvl="1">
              <a:buAutoNum type="arabicPeriod"/>
            </a:pPr>
            <a:endParaRPr lang="en-US" sz="2800" i="1">
              <a:latin typeface="Corbel"/>
            </a:endParaRPr>
          </a:p>
          <a:p>
            <a:r>
              <a:rPr lang="en-US" sz="2800" i="1" u="sng">
                <a:latin typeface="Franklin Gothic Demi Cond"/>
              </a:rPr>
              <a:t>5.Image Optimization:</a:t>
            </a:r>
          </a:p>
          <a:p>
            <a:pPr lvl="1">
              <a:buAutoNum type="arabicPeriod"/>
            </a:pPr>
            <a:r>
              <a:rPr lang="en-US" sz="2800" i="1">
                <a:latin typeface="Corbel"/>
              </a:rPr>
              <a:t>Optimize image alt tags with descriptive and relevant keywords to improve accessibility and image search visibility</a:t>
            </a:r>
            <a:r>
              <a:rPr lang="en-US" sz="2400" i="1">
                <a:latin typeface="Corbel"/>
              </a:rPr>
              <a:t>.</a:t>
            </a:r>
          </a:p>
          <a:p>
            <a:pPr lvl="1">
              <a:buAutoNum type="arabicPeriod"/>
            </a:pPr>
            <a:endParaRPr lang="en-US" sz="2400" i="1">
              <a:latin typeface="Corbel"/>
            </a:endParaRPr>
          </a:p>
          <a:p>
            <a:r>
              <a:rPr lang="en-US" sz="2800" i="1" u="sng">
                <a:latin typeface="Franklin Gothic Demi Cond"/>
              </a:rPr>
              <a:t>6.Internal Linking</a:t>
            </a:r>
            <a:r>
              <a:rPr lang="en-US" sz="2400" i="1">
                <a:latin typeface="Franklin Gothic Demi Cond"/>
              </a:rPr>
              <a:t>:</a:t>
            </a:r>
          </a:p>
          <a:p>
            <a:pPr lvl="1">
              <a:buAutoNum type="arabicPeriod"/>
            </a:pPr>
            <a:r>
              <a:rPr lang="en-US" sz="2800" i="1">
                <a:latin typeface="Corbel"/>
              </a:rPr>
              <a:t>Implement internal linking to guide users to related content within the site.</a:t>
            </a:r>
          </a:p>
          <a:p>
            <a:pPr lvl="1">
              <a:buAutoNum type="arabicPeriod"/>
            </a:pPr>
            <a:r>
              <a:rPr lang="en-US" sz="2800" i="1">
                <a:latin typeface="Corbel"/>
              </a:rPr>
              <a:t>Internal links also help search engines understand the structure and hierarchy of your website.</a:t>
            </a:r>
          </a:p>
        </p:txBody>
      </p:sp>
    </p:spTree>
    <p:extLst>
      <p:ext uri="{BB962C8B-B14F-4D97-AF65-F5344CB8AC3E}">
        <p14:creationId xmlns:p14="http://schemas.microsoft.com/office/powerpoint/2010/main" val="6855573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D6BE1F-E457-1A05-ED23-95AE4A64BB31}"/>
              </a:ext>
            </a:extLst>
          </p:cNvPr>
          <p:cNvSpPr txBox="1"/>
          <p:nvPr/>
        </p:nvSpPr>
        <p:spPr>
          <a:xfrm>
            <a:off x="124690" y="118578"/>
            <a:ext cx="1034934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GB" sz="2800" b="1" i="1" u="sng">
                <a:latin typeface="Franklin Gothic Demi"/>
                <a:cs typeface="Arial"/>
              </a:rPr>
              <a:t>Part 3: Content Ideas and Marketing Strategies</a:t>
            </a:r>
            <a:endParaRPr lang="en-US" sz="2700" b="1" i="1" u="sng">
              <a:latin typeface="Franklin Gothic Demi"/>
            </a:endParaRPr>
          </a:p>
        </p:txBody>
      </p:sp>
      <p:sp>
        <p:nvSpPr>
          <p:cNvPr id="3" name="TextBox 2">
            <a:extLst>
              <a:ext uri="{FF2B5EF4-FFF2-40B4-BE49-F238E27FC236}">
                <a16:creationId xmlns:a16="http://schemas.microsoft.com/office/drawing/2014/main" id="{96D82C9A-EE1B-F15F-A34B-8DF4BBCB7261}"/>
              </a:ext>
            </a:extLst>
          </p:cNvPr>
          <p:cNvSpPr txBox="1"/>
          <p:nvPr/>
        </p:nvSpPr>
        <p:spPr>
          <a:xfrm>
            <a:off x="124690" y="304800"/>
            <a:ext cx="12067310" cy="69557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i="1"/>
          </a:p>
          <a:p>
            <a:r>
              <a:rPr lang="en-US" sz="2800" b="1" i="1" u="sng">
                <a:latin typeface="Franklin Gothic Demi Cond"/>
              </a:rPr>
              <a:t>Content Ideas for </a:t>
            </a:r>
            <a:r>
              <a:rPr lang="en-US" sz="2800" b="1" i="1" u="sng" err="1">
                <a:latin typeface="Franklin Gothic Demi Cond"/>
              </a:rPr>
              <a:t>Fabindia</a:t>
            </a:r>
            <a:r>
              <a:rPr lang="en-US" sz="2700" b="1" i="1" u="sng">
                <a:latin typeface="Franklin Gothic Demi Cond"/>
              </a:rPr>
              <a:t>:</a:t>
            </a:r>
          </a:p>
          <a:p>
            <a:pPr>
              <a:buAutoNum type="arabicPeriod"/>
            </a:pPr>
            <a:r>
              <a:rPr lang="en-US" sz="2800" i="1" u="sng">
                <a:latin typeface="Franklin Gothic Demi Cond"/>
              </a:rPr>
              <a:t>Product Showcases</a:t>
            </a:r>
            <a:r>
              <a:rPr lang="en-US" sz="2400" i="1">
                <a:latin typeface="Franklin Gothic Demi Cond"/>
              </a:rPr>
              <a:t>:</a:t>
            </a:r>
            <a:r>
              <a:rPr lang="en-US" sz="2400" i="1">
                <a:latin typeface="Corbel"/>
              </a:rPr>
              <a:t> </a:t>
            </a:r>
            <a:r>
              <a:rPr lang="en-US" sz="2800" i="1">
                <a:latin typeface="Corbel"/>
              </a:rPr>
              <a:t>Create visually appealing and informative content that showcases </a:t>
            </a:r>
            <a:r>
              <a:rPr lang="en-US" sz="2800" i="1" err="1">
                <a:latin typeface="Corbel"/>
              </a:rPr>
              <a:t>Fabindia's</a:t>
            </a:r>
            <a:r>
              <a:rPr lang="en-US" sz="2800" i="1">
                <a:latin typeface="Corbel"/>
              </a:rPr>
              <a:t> unique products, such as ethnic wear, home decor, and handcrafted items. Highlight the craftsmanship, materials used, and the story behind each product</a:t>
            </a:r>
            <a:r>
              <a:rPr lang="en-US" sz="2400" i="1">
                <a:latin typeface="Corbel"/>
              </a:rPr>
              <a:t>.</a:t>
            </a:r>
          </a:p>
          <a:p>
            <a:pPr>
              <a:buAutoNum type="arabicPeriod"/>
            </a:pPr>
            <a:r>
              <a:rPr lang="en-US" sz="2800" i="1" u="sng">
                <a:latin typeface="Franklin Gothic Demi Cond"/>
              </a:rPr>
              <a:t>Sustainable Fashion</a:t>
            </a:r>
            <a:r>
              <a:rPr lang="en-US" sz="2400" i="1">
                <a:latin typeface="Franklin Gothic Demi Cond"/>
              </a:rPr>
              <a:t>: </a:t>
            </a:r>
            <a:r>
              <a:rPr lang="en-US" sz="2800" i="1">
                <a:latin typeface="Corbel"/>
              </a:rPr>
              <a:t>Educate the audience about </a:t>
            </a:r>
            <a:r>
              <a:rPr lang="en-US" sz="2800" i="1" err="1">
                <a:latin typeface="Corbel"/>
              </a:rPr>
              <a:t>Fabindia's</a:t>
            </a:r>
            <a:r>
              <a:rPr lang="en-US" sz="2800" i="1">
                <a:latin typeface="Corbel"/>
              </a:rPr>
              <a:t> commitment to sustainability and ethical practices in the fashion industry. Share stories about the artisans and their traditional techniques used to create eco-friendly products.</a:t>
            </a:r>
          </a:p>
          <a:p>
            <a:pPr>
              <a:buAutoNum type="arabicPeriod"/>
            </a:pPr>
            <a:r>
              <a:rPr lang="en-US" sz="2800" i="1" u="sng">
                <a:latin typeface="Franklin Gothic Demi Cond"/>
              </a:rPr>
              <a:t>Fashion Guides</a:t>
            </a:r>
            <a:r>
              <a:rPr lang="en-US" sz="2400" i="1">
                <a:latin typeface="Franklin Gothic Demi Cond"/>
              </a:rPr>
              <a:t>:</a:t>
            </a:r>
            <a:r>
              <a:rPr lang="en-US" sz="2400" i="1">
                <a:latin typeface="Corbel"/>
              </a:rPr>
              <a:t> </a:t>
            </a:r>
            <a:r>
              <a:rPr lang="en-US" sz="2800" i="1">
                <a:latin typeface="Corbel"/>
              </a:rPr>
              <a:t>Produce fashion guides and styling tips using </a:t>
            </a:r>
            <a:r>
              <a:rPr lang="en-US" sz="2800" i="1" err="1">
                <a:latin typeface="Corbel"/>
              </a:rPr>
              <a:t>Fabindia's</a:t>
            </a:r>
            <a:r>
              <a:rPr lang="en-US" sz="2800" i="1">
                <a:latin typeface="Corbel"/>
              </a:rPr>
              <a:t> products. For example, "5 Ways to Style a Handwoven Saree" or "Ethnic Wear Trends for Festive Season."</a:t>
            </a:r>
          </a:p>
          <a:p>
            <a:pPr>
              <a:buAutoNum type="arabicPeriod"/>
            </a:pPr>
            <a:r>
              <a:rPr lang="en-US" sz="2800" i="1" u="sng">
                <a:latin typeface="Franklin Gothic Demi Cond"/>
              </a:rPr>
              <a:t>Behind-the-Scenes</a:t>
            </a:r>
            <a:r>
              <a:rPr lang="en-US" sz="2400" i="1">
                <a:latin typeface="Franklin Gothic Demi Cond"/>
              </a:rPr>
              <a:t>: </a:t>
            </a:r>
            <a:r>
              <a:rPr lang="en-US" sz="2800" i="1">
                <a:latin typeface="Corbel"/>
              </a:rPr>
              <a:t>Offer a behind-the-scenes look at </a:t>
            </a:r>
            <a:r>
              <a:rPr lang="en-US" sz="2800" i="1" err="1">
                <a:latin typeface="Corbel"/>
              </a:rPr>
              <a:t>Fabindia's</a:t>
            </a:r>
            <a:r>
              <a:rPr lang="en-US" sz="2800" i="1">
                <a:latin typeface="Corbel"/>
              </a:rPr>
              <a:t> workshops and the creative process behind their products. This could include videos or photo essays showcasing artisans at</a:t>
            </a:r>
            <a:r>
              <a:rPr lang="en-US" sz="2800">
                <a:solidFill>
                  <a:srgbClr val="D1D5DB"/>
                </a:solidFill>
                <a:latin typeface="Söhne"/>
              </a:rPr>
              <a:t> work.</a:t>
            </a:r>
          </a:p>
          <a:p>
            <a:endParaRPr lang="en-US"/>
          </a:p>
        </p:txBody>
      </p:sp>
    </p:spTree>
    <p:extLst>
      <p:ext uri="{BB962C8B-B14F-4D97-AF65-F5344CB8AC3E}">
        <p14:creationId xmlns:p14="http://schemas.microsoft.com/office/powerpoint/2010/main" val="19896765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9412F2-1141-4E2E-B570-E63DB9987894}"/>
              </a:ext>
            </a:extLst>
          </p:cNvPr>
          <p:cNvSpPr txBox="1"/>
          <p:nvPr/>
        </p:nvSpPr>
        <p:spPr>
          <a:xfrm>
            <a:off x="0" y="275665"/>
            <a:ext cx="11949952" cy="42780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u="sng">
                <a:latin typeface="Franklin Gothic Demi Cond"/>
              </a:rPr>
              <a:t>5.DIY and Home Decor Ideas</a:t>
            </a:r>
            <a:r>
              <a:rPr lang="en-US" sz="2400" i="1">
                <a:latin typeface="Corbel"/>
              </a:rPr>
              <a:t>: </a:t>
            </a:r>
            <a:r>
              <a:rPr lang="en-US" sz="2800" i="1">
                <a:latin typeface="Corbel"/>
              </a:rPr>
              <a:t>Provide DIY ideas using </a:t>
            </a:r>
            <a:r>
              <a:rPr lang="en-US" sz="2800" i="1" err="1">
                <a:latin typeface="Corbel"/>
              </a:rPr>
              <a:t>Fabindia's</a:t>
            </a:r>
            <a:r>
              <a:rPr lang="en-US" sz="2800" i="1">
                <a:latin typeface="Corbel"/>
              </a:rPr>
              <a:t> home decor products to inspire customers to incorporate these items into their living spaces.</a:t>
            </a:r>
          </a:p>
          <a:p>
            <a:endParaRPr lang="en-US" sz="2000"/>
          </a:p>
          <a:p>
            <a:r>
              <a:rPr lang="en-US" sz="2800" i="1" u="sng">
                <a:latin typeface="Franklin Gothic Demi Cond"/>
              </a:rPr>
              <a:t>6.Seasonal Collections</a:t>
            </a:r>
            <a:r>
              <a:rPr lang="en-US" sz="2800" i="1">
                <a:latin typeface="Franklin Gothic Demi Cond"/>
              </a:rPr>
              <a:t>:</a:t>
            </a:r>
            <a:r>
              <a:rPr lang="en-US" sz="2800" i="1">
                <a:latin typeface="Corbel"/>
              </a:rPr>
              <a:t> Introduce and promote </a:t>
            </a:r>
            <a:r>
              <a:rPr lang="en-US" sz="2800" i="1" err="1">
                <a:latin typeface="Corbel"/>
              </a:rPr>
              <a:t>Fabindia's</a:t>
            </a:r>
            <a:r>
              <a:rPr lang="en-US" sz="2800" i="1">
                <a:latin typeface="Corbel"/>
              </a:rPr>
              <a:t> seasonal collections, tying them to festivals, celebrations, or current fashion trends.</a:t>
            </a:r>
          </a:p>
          <a:p>
            <a:endParaRPr lang="en-US" sz="2800" i="1">
              <a:latin typeface="Corbel"/>
            </a:endParaRPr>
          </a:p>
          <a:p>
            <a:r>
              <a:rPr lang="en-US" sz="2800" i="1" u="sng">
                <a:latin typeface="Franklin Gothic Demi Cond"/>
              </a:rPr>
              <a:t>7.Lifestyle Blog</a:t>
            </a:r>
            <a:r>
              <a:rPr lang="en-US" sz="2400" i="1">
                <a:latin typeface="Franklin Gothic Demi Cond"/>
              </a:rPr>
              <a:t>: </a:t>
            </a:r>
            <a:r>
              <a:rPr lang="en-US" sz="2800" i="1">
                <a:latin typeface="Corbel"/>
              </a:rPr>
              <a:t>Start a blog that covers various aspects of Indian lifestyle, including fashion, home decor, travel, wellness, and food. Position Fabindia as a go-to resource for all things related to Indian culture and aesthetics.</a:t>
            </a:r>
          </a:p>
          <a:p>
            <a:endParaRPr lang="en-US" sz="2800" i="1">
              <a:latin typeface="Corbel"/>
            </a:endParaRPr>
          </a:p>
        </p:txBody>
      </p:sp>
      <p:sp>
        <p:nvSpPr>
          <p:cNvPr id="3" name="TextBox 2">
            <a:extLst>
              <a:ext uri="{FF2B5EF4-FFF2-40B4-BE49-F238E27FC236}">
                <a16:creationId xmlns:a16="http://schemas.microsoft.com/office/drawing/2014/main" id="{0D575690-6CF0-D891-70F5-FE44A384E4FA}"/>
              </a:ext>
            </a:extLst>
          </p:cNvPr>
          <p:cNvSpPr txBox="1"/>
          <p:nvPr/>
        </p:nvSpPr>
        <p:spPr>
          <a:xfrm>
            <a:off x="0" y="4063081"/>
            <a:ext cx="12288982"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u="sng">
                <a:latin typeface="Franklin Gothic Demi Cond"/>
              </a:rPr>
              <a:t>8.Customer Stories</a:t>
            </a:r>
            <a:r>
              <a:rPr lang="en-US" sz="2400" i="1">
                <a:latin typeface="Franklin Gothic Demi Cond"/>
              </a:rPr>
              <a:t>:</a:t>
            </a:r>
            <a:r>
              <a:rPr lang="en-US" sz="2400" i="1">
                <a:latin typeface="Corbel"/>
              </a:rPr>
              <a:t> </a:t>
            </a:r>
            <a:r>
              <a:rPr lang="en-US" sz="2800" i="1">
                <a:latin typeface="Corbel"/>
              </a:rPr>
              <a:t>Share customer testimonials and stories about their experiences with </a:t>
            </a:r>
            <a:r>
              <a:rPr lang="en-US" sz="2800" i="1" err="1">
                <a:latin typeface="Corbel"/>
              </a:rPr>
              <a:t>Fabindia</a:t>
            </a:r>
            <a:r>
              <a:rPr lang="en-US" sz="2800" i="1">
                <a:latin typeface="Corbel"/>
              </a:rPr>
              <a:t> products. User-generated content can also be utilized to showcase how customers style and use </a:t>
            </a:r>
            <a:r>
              <a:rPr lang="en-US" sz="2800" i="1" err="1">
                <a:latin typeface="Corbel"/>
              </a:rPr>
              <a:t>Fabindia</a:t>
            </a:r>
            <a:r>
              <a:rPr lang="en-US" sz="2800" i="1">
                <a:latin typeface="Corbel"/>
              </a:rPr>
              <a:t> products in their daily lives.</a:t>
            </a:r>
          </a:p>
          <a:p>
            <a:endParaRPr lang="en-US" sz="2000"/>
          </a:p>
          <a:p>
            <a:r>
              <a:rPr lang="en-US" sz="2800" i="1" u="sng">
                <a:latin typeface="Franklin Gothic Demi Cond"/>
              </a:rPr>
              <a:t>9.Local Culture and Traditions</a:t>
            </a:r>
            <a:r>
              <a:rPr lang="en-US" sz="2400" i="1">
                <a:latin typeface="Corbel"/>
              </a:rPr>
              <a:t>: </a:t>
            </a:r>
            <a:r>
              <a:rPr lang="en-US" sz="2800" i="1">
                <a:latin typeface="Corbel"/>
              </a:rPr>
              <a:t>Create content that celebrates the rich cultural heritage of India and the traditional crafts and art forms that inspire </a:t>
            </a:r>
            <a:r>
              <a:rPr lang="en-US" sz="2800" i="1" err="1">
                <a:latin typeface="Corbel"/>
              </a:rPr>
              <a:t>Fabindia's</a:t>
            </a:r>
            <a:r>
              <a:rPr lang="en-US" sz="2800" i="1">
                <a:latin typeface="Corbel"/>
              </a:rPr>
              <a:t> designs.</a:t>
            </a:r>
          </a:p>
        </p:txBody>
      </p:sp>
    </p:spTree>
    <p:extLst>
      <p:ext uri="{BB962C8B-B14F-4D97-AF65-F5344CB8AC3E}">
        <p14:creationId xmlns:p14="http://schemas.microsoft.com/office/powerpoint/2010/main" val="134806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01CDE62-DF56-30D2-9802-7B26756F707A}"/>
              </a:ext>
            </a:extLst>
          </p:cNvPr>
          <p:cNvSpPr txBox="1"/>
          <p:nvPr/>
        </p:nvSpPr>
        <p:spPr>
          <a:xfrm>
            <a:off x="1" y="467403"/>
            <a:ext cx="12192000" cy="72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defTabSz="457200">
              <a:lnSpc>
                <a:spcPct val="114999"/>
              </a:lnSpc>
            </a:pPr>
            <a:r>
              <a:rPr lang="en-GB" sz="2800" i="1">
                <a:latin typeface="Franklin Gothic Heavy"/>
                <a:ea typeface="+mj-ea"/>
                <a:cs typeface="Arial"/>
              </a:rPr>
              <a:t>Part 1: </a:t>
            </a:r>
            <a:r>
              <a:rPr lang="en-GB" sz="2800" i="1" u="sng">
                <a:latin typeface="Franklin Gothic Heavy"/>
                <a:ea typeface="+mj-ea"/>
                <a:cs typeface="Arial"/>
              </a:rPr>
              <a:t>Brand study, Competitor Analysis &amp; Buyer’s/Audience’s Persona</a:t>
            </a:r>
            <a:r>
              <a:rPr lang="en-US" sz="3600" i="1">
                <a:latin typeface="Franklin Gothic Heavy"/>
                <a:ea typeface="+mj-ea"/>
                <a:cs typeface="Arial"/>
              </a:rPr>
              <a:t>​</a:t>
            </a:r>
          </a:p>
        </p:txBody>
      </p:sp>
      <p:sp>
        <p:nvSpPr>
          <p:cNvPr id="5" name="TextBox 4">
            <a:extLst>
              <a:ext uri="{FF2B5EF4-FFF2-40B4-BE49-F238E27FC236}">
                <a16:creationId xmlns:a16="http://schemas.microsoft.com/office/drawing/2014/main" id="{1B979B10-B149-5EDD-0DC4-303E70B81109}"/>
              </a:ext>
            </a:extLst>
          </p:cNvPr>
          <p:cNvSpPr txBox="1"/>
          <p:nvPr/>
        </p:nvSpPr>
        <p:spPr>
          <a:xfrm>
            <a:off x="212824" y="1844268"/>
            <a:ext cx="1115598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r>
              <a:rPr lang="en-GB" sz="2400" b="1">
                <a:latin typeface="Arial"/>
                <a:cs typeface="Arial"/>
              </a:rPr>
              <a:t>Research Brand Identity: Study the FABINDIA  mission, values, vision, and unique selling propositions (USPs).</a:t>
            </a:r>
            <a:r>
              <a:rPr lang="en-US" sz="2400" b="1">
                <a:latin typeface="Arial"/>
                <a:cs typeface="Arial"/>
              </a:rPr>
              <a:t>​</a:t>
            </a:r>
          </a:p>
        </p:txBody>
      </p:sp>
      <p:sp>
        <p:nvSpPr>
          <p:cNvPr id="6" name="TextBox 5">
            <a:extLst>
              <a:ext uri="{FF2B5EF4-FFF2-40B4-BE49-F238E27FC236}">
                <a16:creationId xmlns:a16="http://schemas.microsoft.com/office/drawing/2014/main" id="{459E4177-1D26-1FEE-F420-5961A17609C6}"/>
              </a:ext>
            </a:extLst>
          </p:cNvPr>
          <p:cNvSpPr txBox="1"/>
          <p:nvPr/>
        </p:nvSpPr>
        <p:spPr>
          <a:xfrm>
            <a:off x="198968" y="3322700"/>
            <a:ext cx="589703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u="sng">
                <a:latin typeface="Arial"/>
              </a:rPr>
              <a:t>Mission/Values:</a:t>
            </a:r>
            <a:endParaRPr lang="en-US" sz="2400" u="sng"/>
          </a:p>
        </p:txBody>
      </p:sp>
      <p:sp>
        <p:nvSpPr>
          <p:cNvPr id="7" name="TextBox 6">
            <a:extLst>
              <a:ext uri="{FF2B5EF4-FFF2-40B4-BE49-F238E27FC236}">
                <a16:creationId xmlns:a16="http://schemas.microsoft.com/office/drawing/2014/main" id="{ADD9A7E2-5AF6-07C8-D3D7-F4EC190192C7}"/>
              </a:ext>
            </a:extLst>
          </p:cNvPr>
          <p:cNvSpPr txBox="1"/>
          <p:nvPr/>
        </p:nvSpPr>
        <p:spPr>
          <a:xfrm>
            <a:off x="138547" y="3888509"/>
            <a:ext cx="11914908"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a:latin typeface="Corbel"/>
              </a:rPr>
              <a:t>As of my last update in September 2021, </a:t>
            </a:r>
            <a:r>
              <a:rPr lang="en-US" sz="2800" i="1" err="1">
                <a:latin typeface="Corbel"/>
              </a:rPr>
              <a:t>Fabindia</a:t>
            </a:r>
            <a:r>
              <a:rPr lang="en-US" sz="2800" i="1">
                <a:latin typeface="Corbel"/>
              </a:rPr>
              <a:t> is a well-known Indian retail chain that specializes in traditional and handcrafted products. However, there wasn't any specific mission attributed to </a:t>
            </a:r>
            <a:r>
              <a:rPr lang="en-US" sz="2800" i="1" err="1">
                <a:latin typeface="Corbel"/>
              </a:rPr>
              <a:t>Fabindia</a:t>
            </a:r>
            <a:r>
              <a:rPr lang="en-US" sz="2800" i="1">
                <a:latin typeface="Corbel"/>
              </a:rPr>
              <a:t> at that time. Instead, the company's philosophy and vision have revolved around promoting traditional Indian crafts and artisans, fostering sustainable rural livelihoods, and celebrating the diversity and heritage of India.</a:t>
            </a:r>
          </a:p>
        </p:txBody>
      </p:sp>
    </p:spTree>
    <p:extLst>
      <p:ext uri="{BB962C8B-B14F-4D97-AF65-F5344CB8AC3E}">
        <p14:creationId xmlns:p14="http://schemas.microsoft.com/office/powerpoint/2010/main" val="10756195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6982" y="193964"/>
            <a:ext cx="11873345" cy="923330"/>
          </a:xfrm>
          <a:prstGeom prst="rect">
            <a:avLst/>
          </a:prstGeom>
        </p:spPr>
        <p:txBody>
          <a:bodyPr wrap="square">
            <a:spAutoFit/>
          </a:bodyPr>
          <a:lstStyle/>
          <a:p>
            <a:pPr marL="457200" indent="-457200">
              <a:buFont typeface="Arial" panose="020B0604020202020204" pitchFamily="34" charset="0"/>
              <a:buChar char="•"/>
            </a:pPr>
            <a:r>
              <a:rPr lang="en-US" sz="2700" b="1" i="1" u="sng">
                <a:latin typeface="Franklin Gothic Demi"/>
                <a:cs typeface="Arial"/>
              </a:rPr>
              <a:t>Create a content calendar for the month of July by brainstorming content themes</a:t>
            </a:r>
            <a:endParaRPr lang="en-IN" sz="2700" b="1" i="1" u="sng">
              <a:latin typeface="Franklin Gothic Demi"/>
              <a:cs typeface="Arial"/>
            </a:endParaRPr>
          </a:p>
        </p:txBody>
      </p:sp>
      <p:sp>
        <p:nvSpPr>
          <p:cNvPr id="4" name="Rectangle 3"/>
          <p:cNvSpPr/>
          <p:nvPr/>
        </p:nvSpPr>
        <p:spPr>
          <a:xfrm>
            <a:off x="249382" y="872836"/>
            <a:ext cx="11942618" cy="6001643"/>
          </a:xfrm>
          <a:prstGeom prst="rect">
            <a:avLst/>
          </a:prstGeom>
        </p:spPr>
        <p:txBody>
          <a:bodyPr wrap="square">
            <a:spAutoFit/>
          </a:bodyPr>
          <a:lstStyle/>
          <a:p>
            <a:r>
              <a:rPr lang="en-US" sz="2400" b="1" i="1">
                <a:latin typeface="Corbel"/>
              </a:rPr>
              <a:t>A content calendar is an easy way to combat this issue and to make the most of your company’s scarce resources. It is an effective tool for coordinating content creation and helps divide your team’s upcoming workload into clear, easily-manageable units. </a:t>
            </a:r>
          </a:p>
          <a:p>
            <a:r>
              <a:rPr lang="en-US" sz="2400" b="1" i="1">
                <a:latin typeface="Corbel"/>
              </a:rPr>
              <a:t>By implementing this tool to your planning process, you will have to spend less time on wondering what to write, and instead focus on the creation itself. We gathered 10 tips to help you get you started in creating your own content calendar:</a:t>
            </a:r>
          </a:p>
          <a:p>
            <a:r>
              <a:rPr lang="en-US" sz="2400" b="1" i="1">
                <a:latin typeface="Corbel"/>
              </a:rPr>
              <a:t>1.	Define your goals</a:t>
            </a:r>
          </a:p>
          <a:p>
            <a:r>
              <a:rPr lang="en-US" sz="2400" b="1" i="1">
                <a:latin typeface="Corbel"/>
              </a:rPr>
              <a:t>2.	Create a template for the calendar</a:t>
            </a:r>
          </a:p>
          <a:p>
            <a:r>
              <a:rPr lang="en-US" sz="2400" b="1" i="1">
                <a:latin typeface="Corbel"/>
              </a:rPr>
              <a:t>3.	Choose your channels</a:t>
            </a:r>
          </a:p>
          <a:p>
            <a:r>
              <a:rPr lang="en-US" sz="2400" b="1" i="1">
                <a:latin typeface="Corbel"/>
              </a:rPr>
              <a:t>4.	Start with the calendar year </a:t>
            </a:r>
          </a:p>
          <a:p>
            <a:r>
              <a:rPr lang="en-US" sz="2400" b="1" i="1">
                <a:latin typeface="Corbel"/>
              </a:rPr>
              <a:t>5.	Add your own content</a:t>
            </a:r>
          </a:p>
          <a:p>
            <a:r>
              <a:rPr lang="en-US" sz="2400" b="1" i="1">
                <a:latin typeface="Corbel"/>
              </a:rPr>
              <a:t>6.	Keep evergreen content at hand</a:t>
            </a:r>
          </a:p>
          <a:p>
            <a:r>
              <a:rPr lang="en-US" sz="2400" b="1" i="1">
                <a:latin typeface="Corbel"/>
              </a:rPr>
              <a:t>7.	Make use of prior content</a:t>
            </a:r>
          </a:p>
          <a:p>
            <a:r>
              <a:rPr lang="en-US" sz="2400" b="1" i="1">
                <a:latin typeface="Corbel"/>
              </a:rPr>
              <a:t>8.	Decide on the publishing frequency and set time limits</a:t>
            </a:r>
          </a:p>
          <a:p>
            <a:r>
              <a:rPr lang="en-US" sz="2400" b="1" i="1">
                <a:latin typeface="Corbel"/>
              </a:rPr>
              <a:t>9.	Update and review your plan</a:t>
            </a:r>
          </a:p>
          <a:p>
            <a:r>
              <a:rPr lang="en-US" sz="2400" b="1" i="1">
                <a:latin typeface="Corbel"/>
              </a:rPr>
              <a:t>10.	Monitor how your content is rec</a:t>
            </a:r>
            <a:r>
              <a:rPr lang="en-US" b="1" i="1">
                <a:latin typeface="Corbel"/>
              </a:rPr>
              <a:t>eived </a:t>
            </a:r>
            <a:endParaRPr lang="en-US" sz="2400" b="1" i="1">
              <a:latin typeface="Corbel"/>
            </a:endParaRPr>
          </a:p>
        </p:txBody>
      </p:sp>
      <p:pic>
        <p:nvPicPr>
          <p:cNvPr id="5" name="Picture 4"/>
          <p:cNvPicPr>
            <a:picLocks noChangeAspect="1"/>
          </p:cNvPicPr>
          <p:nvPr/>
        </p:nvPicPr>
        <p:blipFill>
          <a:blip r:embed="rId2"/>
          <a:stretch>
            <a:fillRect/>
          </a:stretch>
        </p:blipFill>
        <p:spPr>
          <a:xfrm>
            <a:off x="7159041" y="3157324"/>
            <a:ext cx="4811286" cy="2509185"/>
          </a:xfrm>
          <a:prstGeom prst="rect">
            <a:avLst/>
          </a:prstGeom>
        </p:spPr>
      </p:pic>
    </p:spTree>
    <p:extLst>
      <p:ext uri="{BB962C8B-B14F-4D97-AF65-F5344CB8AC3E}">
        <p14:creationId xmlns:p14="http://schemas.microsoft.com/office/powerpoint/2010/main" val="25211637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a:noFill/>
        </p:spPr>
      </p:pic>
    </p:spTree>
    <p:extLst>
      <p:ext uri="{BB962C8B-B14F-4D97-AF65-F5344CB8AC3E}">
        <p14:creationId xmlns:p14="http://schemas.microsoft.com/office/powerpoint/2010/main" val="8763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5418" y="184895"/>
            <a:ext cx="9157855" cy="523220"/>
          </a:xfrm>
          <a:prstGeom prst="rect">
            <a:avLst/>
          </a:prstGeom>
        </p:spPr>
        <p:txBody>
          <a:bodyPr wrap="square">
            <a:spAutoFit/>
          </a:bodyPr>
          <a:lstStyle/>
          <a:p>
            <a:pPr marL="457200" indent="-457200">
              <a:buFont typeface="Arial" panose="020B0604020202020204" pitchFamily="34" charset="0"/>
              <a:buChar char="•"/>
            </a:pPr>
            <a:r>
              <a:rPr lang="en-US" sz="2800" b="1" i="1">
                <a:latin typeface="Franklin Gothic Demi"/>
                <a:cs typeface="Arial"/>
              </a:rPr>
              <a:t>Content calendar for the month of July </a:t>
            </a:r>
            <a:endParaRPr lang="en-IN" sz="2000"/>
          </a:p>
        </p:txBody>
      </p:sp>
      <p:pic>
        <p:nvPicPr>
          <p:cNvPr id="3" name="Picture 2"/>
          <p:cNvPicPr>
            <a:picLocks noChangeAspect="1"/>
          </p:cNvPicPr>
          <p:nvPr/>
        </p:nvPicPr>
        <p:blipFill rotWithShape="1">
          <a:blip r:embed="rId3"/>
          <a:srcRect t="22757" b="35690"/>
          <a:stretch/>
        </p:blipFill>
        <p:spPr>
          <a:xfrm>
            <a:off x="55419" y="708115"/>
            <a:ext cx="12039599" cy="6052903"/>
          </a:xfrm>
          <a:prstGeom prst="rect">
            <a:avLst/>
          </a:prstGeom>
        </p:spPr>
      </p:pic>
    </p:spTree>
    <p:extLst>
      <p:ext uri="{BB962C8B-B14F-4D97-AF65-F5344CB8AC3E}">
        <p14:creationId xmlns:p14="http://schemas.microsoft.com/office/powerpoint/2010/main" val="30283084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0439396" cy="523220"/>
          </a:xfrm>
          <a:prstGeom prst="rect">
            <a:avLst/>
          </a:prstGeom>
        </p:spPr>
        <p:txBody>
          <a:bodyPr wrap="none">
            <a:spAutoFit/>
          </a:bodyPr>
          <a:lstStyle/>
          <a:p>
            <a:pPr marL="457200" marR="0" lvl="0" indent="-4572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2800" b="1" i="1">
                <a:latin typeface="Franklin Gothic Demi"/>
                <a:cs typeface="Arial"/>
                <a:sym typeface="Arial"/>
              </a:rPr>
              <a:t>Month of July by brainstorming content themes and Blog posts</a:t>
            </a:r>
            <a:endParaRPr lang="en-IN" sz="2800" b="1" i="1">
              <a:latin typeface="Franklin Gothic Demi"/>
              <a:cs typeface="Arial"/>
            </a:endParaRPr>
          </a:p>
        </p:txBody>
      </p:sp>
      <p:pic>
        <p:nvPicPr>
          <p:cNvPr id="3" name="Picture 2" descr="FabIndia's Fabulous D2C Journey"/>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523221"/>
            <a:ext cx="5181600" cy="6334779"/>
          </a:xfrm>
          <a:prstGeom prst="rect">
            <a:avLst/>
          </a:prstGeom>
          <a:noFill/>
          <a:ln>
            <a:noFill/>
          </a:ln>
        </p:spPr>
      </p:pic>
      <p:pic>
        <p:nvPicPr>
          <p:cNvPr id="4" name="Picture 3" descr="Boycott FabIndia Trends On Twitter After Brand Names Diwali Collection  'Jashn-e-Riwaaz' - News18"/>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38811" y="523220"/>
            <a:ext cx="3969213" cy="6223943"/>
          </a:xfrm>
          <a:prstGeom prst="rect">
            <a:avLst/>
          </a:prstGeom>
          <a:noFill/>
          <a:ln>
            <a:noFill/>
          </a:ln>
        </p:spPr>
      </p:pic>
      <p:pic>
        <p:nvPicPr>
          <p:cNvPr id="5" name="Picture 4" descr="With the evolution of social commerce, consumers now expect each content  channel to stand within its own right,” says Dipali Patwa of Fabindia - HT  Media"/>
          <p:cNvPicPr/>
          <p:nvPr/>
        </p:nvPicPr>
        <p:blipFill>
          <a:blip r:embed="rId4">
            <a:extLst>
              <a:ext uri="{28A0092B-C50C-407E-A947-70E740481C1C}">
                <a14:useLocalDpi xmlns:a14="http://schemas.microsoft.com/office/drawing/2010/main" val="0"/>
              </a:ext>
            </a:extLst>
          </a:blip>
          <a:srcRect/>
          <a:stretch>
            <a:fillRect/>
          </a:stretch>
        </p:blipFill>
        <p:spPr bwMode="auto">
          <a:xfrm>
            <a:off x="5181600" y="523220"/>
            <a:ext cx="2857211" cy="6334780"/>
          </a:xfrm>
          <a:prstGeom prst="rect">
            <a:avLst/>
          </a:prstGeom>
          <a:noFill/>
          <a:ln>
            <a:noFill/>
          </a:ln>
        </p:spPr>
      </p:pic>
    </p:spTree>
    <p:extLst>
      <p:ext uri="{BB962C8B-B14F-4D97-AF65-F5344CB8AC3E}">
        <p14:creationId xmlns:p14="http://schemas.microsoft.com/office/powerpoint/2010/main" val="30229304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1632AA-02E8-C13C-28C4-4EF63DA68E4A}"/>
              </a:ext>
            </a:extLst>
          </p:cNvPr>
          <p:cNvSpPr txBox="1"/>
          <p:nvPr/>
        </p:nvSpPr>
        <p:spPr>
          <a:xfrm>
            <a:off x="1631577" y="186018"/>
            <a:ext cx="1040802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br>
              <a:rPr lang="en-US">
                <a:latin typeface="Söhne"/>
              </a:rPr>
            </a:br>
            <a:endParaRPr lang="en-US">
              <a:solidFill>
                <a:srgbClr val="D1D5DB"/>
              </a:solidFill>
              <a:latin typeface="Söhne"/>
            </a:endParaRPr>
          </a:p>
        </p:txBody>
      </p:sp>
      <p:sp>
        <p:nvSpPr>
          <p:cNvPr id="3" name="TextBox 2">
            <a:extLst>
              <a:ext uri="{FF2B5EF4-FFF2-40B4-BE49-F238E27FC236}">
                <a16:creationId xmlns:a16="http://schemas.microsoft.com/office/drawing/2014/main" id="{925DAE21-2976-F7C9-3A0E-CDFA6D2AB112}"/>
              </a:ext>
            </a:extLst>
          </p:cNvPr>
          <p:cNvSpPr txBox="1"/>
          <p:nvPr/>
        </p:nvSpPr>
        <p:spPr>
          <a:xfrm>
            <a:off x="-110835" y="0"/>
            <a:ext cx="12538362" cy="65556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US" sz="2800" b="1" i="1" u="sng">
                <a:latin typeface="Franklin Gothic Demi"/>
              </a:rPr>
              <a:t>Marketing Strategies for Fabindia</a:t>
            </a:r>
            <a:r>
              <a:rPr lang="en-US" sz="2400" b="1" i="1" u="sng">
                <a:latin typeface="Franklin Gothic Demi"/>
              </a:rPr>
              <a:t>:</a:t>
            </a:r>
          </a:p>
          <a:p>
            <a:pPr>
              <a:buAutoNum type="arabicPeriod"/>
            </a:pPr>
            <a:r>
              <a:rPr lang="en-US" sz="2800" i="1" u="sng">
                <a:latin typeface="Franklin Gothic Demi Cond"/>
              </a:rPr>
              <a:t>Social Media Campaigns</a:t>
            </a:r>
            <a:r>
              <a:rPr lang="en-US" sz="2400" i="1">
                <a:latin typeface="Franklin Gothic Demi Cond"/>
              </a:rPr>
              <a:t>:</a:t>
            </a:r>
            <a:r>
              <a:rPr lang="en-US" sz="2400" i="1">
                <a:latin typeface="Corbel"/>
              </a:rPr>
              <a:t> </a:t>
            </a:r>
            <a:r>
              <a:rPr lang="en-US" sz="2800" i="1">
                <a:latin typeface="Corbel"/>
              </a:rPr>
              <a:t>Leverage platforms like Instagram, Facebook, and Pinterest to visually showcase </a:t>
            </a:r>
            <a:r>
              <a:rPr lang="en-US" sz="2800" i="1" err="1">
                <a:latin typeface="Corbel"/>
              </a:rPr>
              <a:t>Fabindia's</a:t>
            </a:r>
            <a:r>
              <a:rPr lang="en-US" sz="2800" i="1">
                <a:latin typeface="Corbel"/>
              </a:rPr>
              <a:t> products, lifestyle, and sustainable practices. Engage with the audience through contests, polls, and user-generated content campaigns</a:t>
            </a:r>
            <a:r>
              <a:rPr lang="en-US" sz="2400" i="1">
                <a:latin typeface="Corbel"/>
              </a:rPr>
              <a:t>.</a:t>
            </a:r>
          </a:p>
          <a:p>
            <a:pPr>
              <a:buAutoNum type="arabicPeriod"/>
            </a:pPr>
            <a:r>
              <a:rPr lang="en-US" sz="2800" i="1" u="sng">
                <a:latin typeface="Franklin Gothic Demi Cond"/>
              </a:rPr>
              <a:t>Influencer Partnerships</a:t>
            </a:r>
            <a:r>
              <a:rPr lang="en-US" sz="2800" i="1" u="sng">
                <a:latin typeface="Corbel"/>
              </a:rPr>
              <a:t>: </a:t>
            </a:r>
            <a:r>
              <a:rPr lang="en-US" sz="2800" i="1">
                <a:latin typeface="Corbel"/>
              </a:rPr>
              <a:t>Collaborate with influencers who align with </a:t>
            </a:r>
            <a:r>
              <a:rPr lang="en-US" sz="2800" i="1" err="1">
                <a:latin typeface="Corbel"/>
              </a:rPr>
              <a:t>Fabindia's</a:t>
            </a:r>
            <a:r>
              <a:rPr lang="en-US" sz="2800" i="1">
                <a:latin typeface="Corbel"/>
              </a:rPr>
              <a:t> brand values and have a significant following among the target audience. Let them create content featuring Fabindia products and share it with their followers.</a:t>
            </a:r>
          </a:p>
          <a:p>
            <a:pPr>
              <a:buAutoNum type="arabicPeriod"/>
            </a:pPr>
            <a:r>
              <a:rPr lang="en-US" sz="2800" i="1" u="sng">
                <a:latin typeface="Franklin Gothic Demi Cond"/>
              </a:rPr>
              <a:t>Email Marketing</a:t>
            </a:r>
            <a:r>
              <a:rPr lang="en-US" sz="2400" i="1">
                <a:latin typeface="Corbel"/>
              </a:rPr>
              <a:t>: </a:t>
            </a:r>
            <a:r>
              <a:rPr lang="en-US" sz="2800" i="1">
                <a:latin typeface="Corbel"/>
              </a:rPr>
              <a:t>Implement personalized email campaigns to keep customers informed about new collections, promotions, and exclusive offers.</a:t>
            </a:r>
          </a:p>
          <a:p>
            <a:pPr>
              <a:buAutoNum type="arabicPeriod"/>
            </a:pPr>
            <a:r>
              <a:rPr lang="en-US" sz="2800" i="1" u="sng">
                <a:latin typeface="Franklin Gothic Demi Cond"/>
              </a:rPr>
              <a:t>Content Marketing</a:t>
            </a:r>
            <a:r>
              <a:rPr lang="en-US" sz="2400" i="1">
                <a:latin typeface="Franklin Gothic Demi Cond"/>
              </a:rPr>
              <a:t>: </a:t>
            </a:r>
            <a:r>
              <a:rPr lang="en-US" sz="2800" i="1">
                <a:latin typeface="Corbel"/>
              </a:rPr>
              <a:t>Develop a content marketing strategy that includes blog posts, articles, videos, and infographics to drive organic traffic and showcase </a:t>
            </a:r>
            <a:r>
              <a:rPr lang="en-US" sz="2800" i="1" err="1">
                <a:latin typeface="Corbel"/>
              </a:rPr>
              <a:t>Fabindia's</a:t>
            </a:r>
            <a:r>
              <a:rPr lang="en-US" sz="2800" i="1">
                <a:latin typeface="Corbel"/>
              </a:rPr>
              <a:t> expertise in Indian culture and sustainable fashion.</a:t>
            </a:r>
          </a:p>
          <a:p>
            <a:pPr>
              <a:buAutoNum type="arabicPeriod"/>
            </a:pPr>
            <a:r>
              <a:rPr lang="en-US" sz="2800" i="1" u="sng">
                <a:latin typeface="Franklin Gothic Demi Cond"/>
              </a:rPr>
              <a:t>SEO and SEM</a:t>
            </a:r>
            <a:r>
              <a:rPr lang="en-US" sz="2400" i="1">
                <a:latin typeface="Corbel"/>
              </a:rPr>
              <a:t>: </a:t>
            </a:r>
            <a:r>
              <a:rPr lang="en-US" sz="2800" i="1">
                <a:latin typeface="Corbel"/>
              </a:rPr>
              <a:t>Optimize the website and content for search engines to increase organic visibility. Consider running paid search campaigns to target specific keywords and drive traffic during promotional periods.</a:t>
            </a:r>
          </a:p>
        </p:txBody>
      </p:sp>
    </p:spTree>
    <p:extLst>
      <p:ext uri="{BB962C8B-B14F-4D97-AF65-F5344CB8AC3E}">
        <p14:creationId xmlns:p14="http://schemas.microsoft.com/office/powerpoint/2010/main" val="10848401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C67F07-F5AD-455E-5C9A-C19C156D2711}"/>
              </a:ext>
            </a:extLst>
          </p:cNvPr>
          <p:cNvSpPr txBox="1"/>
          <p:nvPr/>
        </p:nvSpPr>
        <p:spPr>
          <a:xfrm>
            <a:off x="0" y="0"/>
            <a:ext cx="12192000" cy="60631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u="sng">
                <a:latin typeface="Franklin Gothic Demi Cond"/>
              </a:rPr>
              <a:t>6.Collaborations and Partnerships</a:t>
            </a:r>
            <a:r>
              <a:rPr lang="en-US" sz="2400" i="1">
                <a:latin typeface="Corbel"/>
              </a:rPr>
              <a:t>: </a:t>
            </a:r>
            <a:r>
              <a:rPr lang="en-US" sz="2800" i="1">
                <a:latin typeface="Corbel"/>
              </a:rPr>
              <a:t>Collaborate with like-minded brands, NGOs, or influencers to co-create content or limited-edition products that align with </a:t>
            </a:r>
            <a:r>
              <a:rPr lang="en-US" sz="2800" i="1" err="1">
                <a:latin typeface="Corbel"/>
              </a:rPr>
              <a:t>Fabindia's</a:t>
            </a:r>
            <a:r>
              <a:rPr lang="en-US" sz="2800" i="1">
                <a:latin typeface="Corbel"/>
              </a:rPr>
              <a:t> values</a:t>
            </a:r>
          </a:p>
          <a:p>
            <a:r>
              <a:rPr lang="en-US" sz="2800" i="1">
                <a:latin typeface="Corbel"/>
              </a:rPr>
              <a:t>.</a:t>
            </a:r>
            <a:endParaRPr lang="en-US"/>
          </a:p>
          <a:p>
            <a:r>
              <a:rPr lang="en-US" sz="2800" i="1" u="sng">
                <a:latin typeface="Franklin Gothic Demi Cond"/>
              </a:rPr>
              <a:t>7.Offline Events</a:t>
            </a:r>
            <a:r>
              <a:rPr lang="en-US" sz="2400" i="1">
                <a:latin typeface="Corbel"/>
              </a:rPr>
              <a:t>: </a:t>
            </a:r>
            <a:r>
              <a:rPr lang="en-US" sz="2800" i="1">
                <a:latin typeface="Corbel"/>
              </a:rPr>
              <a:t>Host events or pop-up shops in key locations to increase brand visibility and engage with potential customers directly</a:t>
            </a:r>
            <a:r>
              <a:rPr lang="en-US" sz="2400" i="1">
                <a:latin typeface="Corbel"/>
              </a:rPr>
              <a:t>.</a:t>
            </a:r>
          </a:p>
          <a:p>
            <a:endParaRPr lang="en-US" sz="2400" i="1">
              <a:latin typeface="Corbel"/>
            </a:endParaRPr>
          </a:p>
          <a:p>
            <a:r>
              <a:rPr lang="en-US" sz="2800" i="1" u="sng">
                <a:latin typeface="Franklin Gothic Demi Cond"/>
              </a:rPr>
              <a:t>8.CSR Initiatives</a:t>
            </a:r>
            <a:r>
              <a:rPr lang="en-US" sz="2400" i="1">
                <a:latin typeface="Corbel"/>
              </a:rPr>
              <a:t>: </a:t>
            </a:r>
            <a:r>
              <a:rPr lang="en-US" sz="2800" i="1">
                <a:latin typeface="Corbel"/>
              </a:rPr>
              <a:t>Promote </a:t>
            </a:r>
            <a:r>
              <a:rPr lang="en-US" sz="2800" i="1" err="1">
                <a:latin typeface="Corbel"/>
              </a:rPr>
              <a:t>Fabindia's</a:t>
            </a:r>
            <a:r>
              <a:rPr lang="en-US" sz="2800" i="1">
                <a:latin typeface="Corbel"/>
              </a:rPr>
              <a:t> corporate social responsibility initiatives, such as supporting artisans and promoting sustainable practices, to create a positive brand image.</a:t>
            </a:r>
          </a:p>
          <a:p>
            <a:endParaRPr lang="en-US" sz="2800" i="1">
              <a:latin typeface="Corbel"/>
            </a:endParaRPr>
          </a:p>
          <a:p>
            <a:r>
              <a:rPr lang="en-US" sz="2800" i="1" u="sng">
                <a:latin typeface="Franklin Gothic Demi Cond"/>
              </a:rPr>
              <a:t>9.Referral Program</a:t>
            </a:r>
            <a:r>
              <a:rPr lang="en-US" sz="2400" i="1">
                <a:latin typeface="Corbel"/>
              </a:rPr>
              <a:t>: </a:t>
            </a:r>
            <a:r>
              <a:rPr lang="en-US" sz="2800" i="1">
                <a:latin typeface="Corbel"/>
              </a:rPr>
              <a:t>Encourage existing customers to refer </a:t>
            </a:r>
            <a:r>
              <a:rPr lang="en-US" sz="2800" i="1" err="1">
                <a:latin typeface="Corbel"/>
              </a:rPr>
              <a:t>Fabindia</a:t>
            </a:r>
            <a:r>
              <a:rPr lang="en-US" sz="2800" i="1">
                <a:latin typeface="Corbel"/>
              </a:rPr>
              <a:t> to their friends and family by offering incentives such as discounts or loyalty rewards.</a:t>
            </a:r>
          </a:p>
          <a:p>
            <a:endParaRPr lang="en-US" sz="2800" i="1">
              <a:latin typeface="Corbel"/>
            </a:endParaRPr>
          </a:p>
        </p:txBody>
      </p:sp>
      <p:sp>
        <p:nvSpPr>
          <p:cNvPr id="3" name="TextBox 2">
            <a:extLst>
              <a:ext uri="{FF2B5EF4-FFF2-40B4-BE49-F238E27FC236}">
                <a16:creationId xmlns:a16="http://schemas.microsoft.com/office/drawing/2014/main" id="{AD58A420-F733-E297-700B-E17901B34C85}"/>
              </a:ext>
            </a:extLst>
          </p:cNvPr>
          <p:cNvSpPr txBox="1"/>
          <p:nvPr/>
        </p:nvSpPr>
        <p:spPr>
          <a:xfrm>
            <a:off x="0" y="5793962"/>
            <a:ext cx="12192000"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u="sng">
                <a:latin typeface="Franklin Gothic Demi Cond"/>
              </a:rPr>
              <a:t>10.In-Store Experience</a:t>
            </a:r>
            <a:r>
              <a:rPr lang="en-US" sz="2400" i="1">
                <a:latin typeface="Franklin Gothic Demi Cond"/>
              </a:rPr>
              <a:t>:</a:t>
            </a:r>
            <a:r>
              <a:rPr lang="en-US" sz="2400" i="1">
                <a:latin typeface="Corbel"/>
              </a:rPr>
              <a:t> </a:t>
            </a:r>
            <a:r>
              <a:rPr lang="en-US" sz="2800" i="1">
                <a:latin typeface="Corbel"/>
              </a:rPr>
              <a:t>Ensure a delightful in-store experience by offering personalized assistance, workshops, or events related to Indian crafts and traditions</a:t>
            </a:r>
            <a:r>
              <a:rPr lang="en-US" sz="2400" i="1">
                <a:latin typeface="Corbel"/>
              </a:rPr>
              <a:t>.</a:t>
            </a:r>
            <a:endParaRPr lang="en-US" i="1">
              <a:latin typeface="Corbel"/>
            </a:endParaRPr>
          </a:p>
        </p:txBody>
      </p:sp>
    </p:spTree>
    <p:extLst>
      <p:ext uri="{BB962C8B-B14F-4D97-AF65-F5344CB8AC3E}">
        <p14:creationId xmlns:p14="http://schemas.microsoft.com/office/powerpoint/2010/main" val="37646805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E5BCF5-565E-28BC-FADC-826629D45AC7}"/>
              </a:ext>
            </a:extLst>
          </p:cNvPr>
          <p:cNvSpPr txBox="1"/>
          <p:nvPr/>
        </p:nvSpPr>
        <p:spPr>
          <a:xfrm>
            <a:off x="1" y="309283"/>
            <a:ext cx="1237577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GB" sz="2800" i="1">
                <a:latin typeface="Franklin Gothic Demi"/>
                <a:cs typeface="Arial"/>
              </a:rPr>
              <a:t>Part 4: Content Creation and Curation (Post creations, Designs/Video Editing, Ad Campaigns over Social Media and Email Ideation and Creation) </a:t>
            </a:r>
            <a:r>
              <a:rPr lang="en-US" sz="2800" i="1">
                <a:latin typeface="Franklin Gothic Demi"/>
                <a:cs typeface="Arial"/>
              </a:rPr>
              <a:t>​</a:t>
            </a:r>
            <a:endParaRPr lang="en-US" sz="2800" i="1">
              <a:latin typeface="Franklin Gothic Demi"/>
            </a:endParaRPr>
          </a:p>
        </p:txBody>
      </p:sp>
      <p:sp>
        <p:nvSpPr>
          <p:cNvPr id="3" name="TextBox 2">
            <a:extLst>
              <a:ext uri="{FF2B5EF4-FFF2-40B4-BE49-F238E27FC236}">
                <a16:creationId xmlns:a16="http://schemas.microsoft.com/office/drawing/2014/main" id="{397EB94B-3A90-B9D6-98C3-EA13489D7BE0}"/>
              </a:ext>
            </a:extLst>
          </p:cNvPr>
          <p:cNvSpPr txBox="1"/>
          <p:nvPr/>
        </p:nvSpPr>
        <p:spPr>
          <a:xfrm>
            <a:off x="1" y="1263390"/>
            <a:ext cx="12375777"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a:t>Many tiny fashion brands worldwide are now widely publishing on Instagram with no restrictions.</a:t>
            </a:r>
          </a:p>
          <a:p>
            <a:endParaRPr lang="en-US" sz="2800" i="1"/>
          </a:p>
          <a:p>
            <a:r>
              <a:rPr lang="en-US" sz="2800" i="1"/>
              <a:t>Instagram is a platform where brands can use post reels and stories to market their products, attract traffic back to their websites, and eventually drive sales.</a:t>
            </a:r>
          </a:p>
          <a:p>
            <a:endParaRPr lang="en-US" sz="2800" i="1"/>
          </a:p>
          <a:p>
            <a:r>
              <a:rPr lang="en-US" sz="2800" i="1"/>
              <a:t>Whether in the form of images or illustrations, visual content has always been important to the fashion business.</a:t>
            </a:r>
          </a:p>
          <a:p>
            <a:endParaRPr lang="en-US" sz="2800" i="1"/>
          </a:p>
          <a:p>
            <a:r>
              <a:rPr lang="en-US" sz="2800" i="1"/>
              <a:t>However, the fashion sector is increasingly using video as a marketing tool, allowing companies to connect with offline and online clients</a:t>
            </a:r>
            <a:r>
              <a:rPr lang="en-US"/>
              <a:t>.</a:t>
            </a:r>
          </a:p>
        </p:txBody>
      </p:sp>
    </p:spTree>
    <p:extLst>
      <p:ext uri="{BB962C8B-B14F-4D97-AF65-F5344CB8AC3E}">
        <p14:creationId xmlns:p14="http://schemas.microsoft.com/office/powerpoint/2010/main" val="2489691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4E4C28-3CD3-02E5-7B85-D337E9E98916}"/>
              </a:ext>
            </a:extLst>
          </p:cNvPr>
          <p:cNvSpPr txBox="1"/>
          <p:nvPr/>
        </p:nvSpPr>
        <p:spPr>
          <a:xfrm>
            <a:off x="53482" y="0"/>
            <a:ext cx="12191999"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i="1"/>
              <a:t>Many brands have </a:t>
            </a:r>
            <a:r>
              <a:rPr lang="en-US" sz="2800" i="1" err="1"/>
              <a:t>recognised</a:t>
            </a:r>
            <a:r>
              <a:rPr lang="en-US" sz="2800" i="1"/>
              <a:t> the significance of Instagram and are starting to incorporate it into their overall strategy, and one of them is currently succeeding in the fashion industry. Let's look at how Fabindia used its social media marketing team to give Instagram marketing its best effort</a:t>
            </a:r>
          </a:p>
        </p:txBody>
      </p:sp>
      <p:pic>
        <p:nvPicPr>
          <p:cNvPr id="3" name="Picture 3" descr="A screenshot of a social media post&#10;&#10;Description automatically generated">
            <a:extLst>
              <a:ext uri="{FF2B5EF4-FFF2-40B4-BE49-F238E27FC236}">
                <a16:creationId xmlns:a16="http://schemas.microsoft.com/office/drawing/2014/main" id="{8C61BF68-ABF9-1BB2-3EA3-7A816895CD56}"/>
              </a:ext>
            </a:extLst>
          </p:cNvPr>
          <p:cNvPicPr>
            <a:picLocks noChangeAspect="1"/>
          </p:cNvPicPr>
          <p:nvPr/>
        </p:nvPicPr>
        <p:blipFill>
          <a:blip r:embed="rId2"/>
          <a:stretch>
            <a:fillRect/>
          </a:stretch>
        </p:blipFill>
        <p:spPr>
          <a:xfrm>
            <a:off x="53482" y="2246769"/>
            <a:ext cx="12085033" cy="4611231"/>
          </a:xfrm>
          <a:prstGeom prst="rect">
            <a:avLst/>
          </a:prstGeom>
        </p:spPr>
      </p:pic>
    </p:spTree>
    <p:extLst>
      <p:ext uri="{BB962C8B-B14F-4D97-AF65-F5344CB8AC3E}">
        <p14:creationId xmlns:p14="http://schemas.microsoft.com/office/powerpoint/2010/main" val="7879456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837" y="1992456"/>
            <a:ext cx="6747163" cy="4726999"/>
          </a:xfrm>
          <a:prstGeom prst="rect">
            <a:avLst/>
          </a:prstGeom>
        </p:spPr>
      </p:pic>
      <p:sp>
        <p:nvSpPr>
          <p:cNvPr id="3" name="TextBox 2"/>
          <p:cNvSpPr txBox="1"/>
          <p:nvPr/>
        </p:nvSpPr>
        <p:spPr>
          <a:xfrm rot="10800000" flipV="1">
            <a:off x="110837" y="34979"/>
            <a:ext cx="11972925" cy="830997"/>
          </a:xfrm>
          <a:prstGeom prst="rect">
            <a:avLst/>
          </a:prstGeom>
          <a:noFill/>
        </p:spPr>
        <p:txBody>
          <a:bodyPr wrap="square" rtlCol="0">
            <a:spAutoFit/>
          </a:bodyPr>
          <a:lstStyle/>
          <a:p>
            <a:r>
              <a:rPr lang="en-US" sz="2400"/>
              <a:t>Part 4: Content Creation and Curation (Post creations, Designs/Video Editing, Ad Campaigns over Social Media and Email Ideation and Creation) </a:t>
            </a:r>
          </a:p>
        </p:txBody>
      </p:sp>
      <p:sp>
        <p:nvSpPr>
          <p:cNvPr id="4" name="TextBox 3"/>
          <p:cNvSpPr txBox="1"/>
          <p:nvPr/>
        </p:nvSpPr>
        <p:spPr>
          <a:xfrm>
            <a:off x="263236" y="1106051"/>
            <a:ext cx="2582758" cy="523220"/>
          </a:xfrm>
          <a:prstGeom prst="rect">
            <a:avLst/>
          </a:prstGeom>
          <a:noFill/>
        </p:spPr>
        <p:txBody>
          <a:bodyPr wrap="none" rtlCol="0">
            <a:spAutoFit/>
          </a:bodyPr>
          <a:lstStyle/>
          <a:p>
            <a:r>
              <a:rPr lang="en-IN" sz="2800" b="1"/>
              <a:t>Post Creation:</a:t>
            </a:r>
          </a:p>
        </p:txBody>
      </p:sp>
      <p:sp>
        <p:nvSpPr>
          <p:cNvPr id="5" name="TextBox 4"/>
          <p:cNvSpPr txBox="1"/>
          <p:nvPr/>
        </p:nvSpPr>
        <p:spPr>
          <a:xfrm>
            <a:off x="7065818" y="1992456"/>
            <a:ext cx="4918364" cy="1077218"/>
          </a:xfrm>
          <a:prstGeom prst="rect">
            <a:avLst/>
          </a:prstGeom>
          <a:noFill/>
        </p:spPr>
        <p:txBody>
          <a:bodyPr wrap="square" rtlCol="0">
            <a:spAutoFit/>
          </a:bodyPr>
          <a:lstStyle/>
          <a:p>
            <a:r>
              <a:rPr lang="en-IN" sz="3200" b="1"/>
              <a:t>Topic: Brand Awareness and Products</a:t>
            </a:r>
          </a:p>
        </p:txBody>
      </p:sp>
      <p:sp>
        <p:nvSpPr>
          <p:cNvPr id="6" name="Rectangle 5"/>
          <p:cNvSpPr/>
          <p:nvPr/>
        </p:nvSpPr>
        <p:spPr>
          <a:xfrm>
            <a:off x="2763982" y="952162"/>
            <a:ext cx="9319780" cy="830997"/>
          </a:xfrm>
          <a:prstGeom prst="rect">
            <a:avLst/>
          </a:prstGeom>
        </p:spPr>
        <p:txBody>
          <a:bodyPr wrap="square">
            <a:spAutoFit/>
          </a:bodyPr>
          <a:lstStyle/>
          <a:p>
            <a:r>
              <a:rPr lang="en-IN" sz="2400" b="1">
                <a:solidFill>
                  <a:srgbClr val="00B0F0"/>
                </a:solidFill>
              </a:rPr>
              <a:t>https://www.instagram.com/p/Cqpi5CiJBNv/?igshid=MTc4MmM1YmI2Ng==</a:t>
            </a:r>
          </a:p>
        </p:txBody>
      </p:sp>
    </p:spTree>
    <p:extLst>
      <p:ext uri="{BB962C8B-B14F-4D97-AF65-F5344CB8AC3E}">
        <p14:creationId xmlns:p14="http://schemas.microsoft.com/office/powerpoint/2010/main" val="12804709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1007"/>
            <a:ext cx="12191999" cy="830997"/>
          </a:xfrm>
          <a:prstGeom prst="rect">
            <a:avLst/>
          </a:prstGeom>
        </p:spPr>
        <p:txBody>
          <a:bodyPr wrap="square">
            <a:spAutoFit/>
          </a:bodyPr>
          <a:lstStyle/>
          <a:p>
            <a:r>
              <a:rPr lang="en-US" sz="2400" b="1"/>
              <a:t>Part 4: Content Creation and Curation (Post creations, Designs/Video Editing, Ad Campaigns over Social Media and Email Ideation and Creation) </a:t>
            </a:r>
          </a:p>
        </p:txBody>
      </p:sp>
      <p:pic>
        <p:nvPicPr>
          <p:cNvPr id="3" name="Picture 2"/>
          <p:cNvPicPr>
            <a:picLocks noChangeAspect="1"/>
          </p:cNvPicPr>
          <p:nvPr/>
        </p:nvPicPr>
        <p:blipFill>
          <a:blip r:embed="rId2"/>
          <a:stretch>
            <a:fillRect/>
          </a:stretch>
        </p:blipFill>
        <p:spPr>
          <a:xfrm>
            <a:off x="1" y="1138956"/>
            <a:ext cx="7232073" cy="5719044"/>
          </a:xfrm>
          <a:prstGeom prst="rect">
            <a:avLst/>
          </a:prstGeom>
        </p:spPr>
      </p:pic>
      <p:sp>
        <p:nvSpPr>
          <p:cNvPr id="5" name="Rectangle 4"/>
          <p:cNvSpPr/>
          <p:nvPr/>
        </p:nvSpPr>
        <p:spPr>
          <a:xfrm>
            <a:off x="7232074" y="1138956"/>
            <a:ext cx="4959926" cy="1077218"/>
          </a:xfrm>
          <a:prstGeom prst="rect">
            <a:avLst/>
          </a:prstGeom>
        </p:spPr>
        <p:txBody>
          <a:bodyPr wrap="square">
            <a:spAutoFit/>
          </a:bodyPr>
          <a:lstStyle/>
          <a:p>
            <a:r>
              <a:rPr lang="en-IN" sz="3200" b="1"/>
              <a:t>Topic : Brand New Product</a:t>
            </a:r>
          </a:p>
        </p:txBody>
      </p:sp>
    </p:spTree>
    <p:extLst>
      <p:ext uri="{BB962C8B-B14F-4D97-AF65-F5344CB8AC3E}">
        <p14:creationId xmlns:p14="http://schemas.microsoft.com/office/powerpoint/2010/main" val="1516216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0B816B-2FBB-69FC-75FA-6FDC2C099B30}"/>
              </a:ext>
            </a:extLst>
          </p:cNvPr>
          <p:cNvSpPr txBox="1"/>
          <p:nvPr/>
        </p:nvSpPr>
        <p:spPr>
          <a:xfrm>
            <a:off x="96982" y="367048"/>
            <a:ext cx="11405997" cy="84023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700" b="1" i="1" u="sng" err="1">
                <a:latin typeface="Corbel"/>
              </a:rPr>
              <a:t>Fabindia's</a:t>
            </a:r>
            <a:r>
              <a:rPr lang="en-US" sz="2700" b="1" i="1" u="sng">
                <a:latin typeface="Corbel"/>
              </a:rPr>
              <a:t> core mission has typically encompassed the following key aspects:</a:t>
            </a:r>
          </a:p>
          <a:p>
            <a:endParaRPr lang="en-US" sz="2700" i="1">
              <a:latin typeface="Corbel"/>
            </a:endParaRPr>
          </a:p>
          <a:p>
            <a:pPr>
              <a:buAutoNum type="arabicPeriod"/>
            </a:pPr>
            <a:r>
              <a:rPr lang="en-US" sz="2700" i="1" u="sng">
                <a:latin typeface="Franklin Gothic Demi Cond"/>
              </a:rPr>
              <a:t>Preserving Indian Craftsmanship</a:t>
            </a:r>
            <a:r>
              <a:rPr lang="en-US" sz="2700" i="1">
                <a:latin typeface="Corbel"/>
              </a:rPr>
              <a:t>: </a:t>
            </a:r>
            <a:r>
              <a:rPr lang="en-US" sz="2700" i="1" err="1">
                <a:latin typeface="Corbel"/>
              </a:rPr>
              <a:t>Fabindia</a:t>
            </a:r>
            <a:r>
              <a:rPr lang="en-US" sz="2700" i="1">
                <a:latin typeface="Corbel"/>
              </a:rPr>
              <a:t> aims to preserve and promote traditional Indian craftsmanship and artistry by incorporating handwoven textiles, hand-block printing, hand embroidery, and other traditional techniques into their products. They have played a crucial role in reviving and sustaining various traditional crafts that may have otherwise been on the decline.</a:t>
            </a:r>
          </a:p>
          <a:p>
            <a:pPr>
              <a:buAutoNum type="arabicPeriod"/>
            </a:pPr>
            <a:endParaRPr lang="en-US" sz="2700" i="1">
              <a:latin typeface="Corbel"/>
            </a:endParaRPr>
          </a:p>
          <a:p>
            <a:pPr>
              <a:buAutoNum type="arabicPeriod"/>
            </a:pPr>
            <a:endParaRPr lang="en-US" sz="2700" i="1">
              <a:latin typeface="Corbel"/>
            </a:endParaRPr>
          </a:p>
          <a:p>
            <a:pPr>
              <a:buAutoNum type="arabicPeriod"/>
            </a:pPr>
            <a:endParaRPr lang="en-US" sz="2700" i="1">
              <a:latin typeface="Corbel"/>
            </a:endParaRPr>
          </a:p>
          <a:p>
            <a:pPr>
              <a:buAutoNum type="arabicPeriod"/>
            </a:pPr>
            <a:r>
              <a:rPr lang="en-US" sz="2700" i="1" u="sng">
                <a:latin typeface="Franklin Gothic Demi Cond"/>
              </a:rPr>
              <a:t>Empowering Artisans</a:t>
            </a:r>
            <a:r>
              <a:rPr lang="en-US" sz="2700" i="1">
                <a:latin typeface="Corbel"/>
              </a:rPr>
              <a:t>: The company has been committed to empowering rural artisans and craftsmen by providing them with a sustainable source of income. By working directly with skilled artisans, </a:t>
            </a:r>
            <a:r>
              <a:rPr lang="en-US" sz="2700" i="1" err="1">
                <a:latin typeface="Corbel"/>
              </a:rPr>
              <a:t>Fabindia</a:t>
            </a:r>
            <a:r>
              <a:rPr lang="en-US" sz="2700" i="1">
                <a:latin typeface="Corbel"/>
              </a:rPr>
              <a:t> helps them gain access to a larger market, fair wages, and better working conditions.</a:t>
            </a:r>
          </a:p>
          <a:p>
            <a:pPr>
              <a:buAutoNum type="arabicPeriod"/>
            </a:pPr>
            <a:endParaRPr lang="en-US" sz="2700" i="1">
              <a:latin typeface="Corbel"/>
            </a:endParaRPr>
          </a:p>
          <a:p>
            <a:pPr>
              <a:buAutoNum type="arabicPeriod"/>
            </a:pPr>
            <a:endParaRPr lang="en-US" sz="2700" i="1">
              <a:latin typeface="Corbel"/>
            </a:endParaRPr>
          </a:p>
          <a:p>
            <a:pPr>
              <a:buAutoNum type="arabicPeriod"/>
            </a:pPr>
            <a:endParaRPr lang="en-US" sz="2700" i="1">
              <a:latin typeface="Corbel"/>
            </a:endParaRPr>
          </a:p>
          <a:p>
            <a:pPr>
              <a:buAutoNum type="arabicPeriod"/>
            </a:pPr>
            <a:endParaRPr lang="en-US" sz="2700" i="1">
              <a:latin typeface="Corbel"/>
            </a:endParaRPr>
          </a:p>
          <a:p>
            <a:pPr>
              <a:buAutoNum type="arabicPeriod"/>
            </a:pPr>
            <a:endParaRPr lang="en-US" sz="2700" i="1">
              <a:latin typeface="Corbel"/>
            </a:endParaRPr>
          </a:p>
          <a:p>
            <a:pPr>
              <a:buAutoNum type="arabicPeriod"/>
            </a:pPr>
            <a:endParaRPr lang="en-US" sz="2700" i="1">
              <a:latin typeface="Corbel"/>
            </a:endParaRPr>
          </a:p>
        </p:txBody>
      </p:sp>
    </p:spTree>
    <p:extLst>
      <p:ext uri="{BB962C8B-B14F-4D97-AF65-F5344CB8AC3E}">
        <p14:creationId xmlns:p14="http://schemas.microsoft.com/office/powerpoint/2010/main" val="24061831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1007"/>
            <a:ext cx="12191999" cy="830997"/>
          </a:xfrm>
          <a:prstGeom prst="rect">
            <a:avLst/>
          </a:prstGeom>
        </p:spPr>
        <p:txBody>
          <a:bodyPr wrap="square">
            <a:spAutoFit/>
          </a:bodyPr>
          <a:lstStyle/>
          <a:p>
            <a:r>
              <a:rPr lang="en-US" sz="2400" b="1"/>
              <a:t>Part 4: Content Creation and Curation (Post creations, Designs/Video Editing, Ad Campaigns over Social Media and Email Ideation and Creation) </a:t>
            </a:r>
          </a:p>
        </p:txBody>
      </p:sp>
      <p:sp>
        <p:nvSpPr>
          <p:cNvPr id="5" name="Rectangle 4"/>
          <p:cNvSpPr/>
          <p:nvPr/>
        </p:nvSpPr>
        <p:spPr>
          <a:xfrm>
            <a:off x="7232074" y="1138956"/>
            <a:ext cx="4959926" cy="1077218"/>
          </a:xfrm>
          <a:prstGeom prst="rect">
            <a:avLst/>
          </a:prstGeom>
        </p:spPr>
        <p:txBody>
          <a:bodyPr wrap="square">
            <a:spAutoFit/>
          </a:bodyPr>
          <a:lstStyle/>
          <a:p>
            <a:r>
              <a:rPr lang="en-IN" sz="3200" b="1"/>
              <a:t>Topic : For the </a:t>
            </a:r>
            <a:r>
              <a:rPr lang="en-IN" sz="3200" b="1" err="1"/>
              <a:t>Intrest</a:t>
            </a:r>
            <a:r>
              <a:rPr lang="en-IN" sz="3200" b="1"/>
              <a:t> of Audience</a:t>
            </a:r>
          </a:p>
        </p:txBody>
      </p:sp>
      <p:pic>
        <p:nvPicPr>
          <p:cNvPr id="4" name="Picture 3"/>
          <p:cNvPicPr>
            <a:picLocks noChangeAspect="1"/>
          </p:cNvPicPr>
          <p:nvPr/>
        </p:nvPicPr>
        <p:blipFill>
          <a:blip r:embed="rId2"/>
          <a:stretch>
            <a:fillRect/>
          </a:stretch>
        </p:blipFill>
        <p:spPr>
          <a:xfrm>
            <a:off x="110837" y="972004"/>
            <a:ext cx="7010399" cy="5692032"/>
          </a:xfrm>
          <a:prstGeom prst="rect">
            <a:avLst/>
          </a:prstGeom>
        </p:spPr>
      </p:pic>
    </p:spTree>
    <p:extLst>
      <p:ext uri="{BB962C8B-B14F-4D97-AF65-F5344CB8AC3E}">
        <p14:creationId xmlns:p14="http://schemas.microsoft.com/office/powerpoint/2010/main" val="2149894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1007"/>
            <a:ext cx="12191999" cy="830997"/>
          </a:xfrm>
          <a:prstGeom prst="rect">
            <a:avLst/>
          </a:prstGeom>
        </p:spPr>
        <p:txBody>
          <a:bodyPr wrap="square">
            <a:spAutoFit/>
          </a:bodyPr>
          <a:lstStyle/>
          <a:p>
            <a:r>
              <a:rPr lang="en-US" sz="2400" b="1"/>
              <a:t>Part 4: Content Creation and Curation (Post creations, Designs/Video Editing, Ad Campaigns over Social Media and Email Ideation and Creation) </a:t>
            </a:r>
          </a:p>
        </p:txBody>
      </p:sp>
      <p:sp>
        <p:nvSpPr>
          <p:cNvPr id="5" name="Rectangle 4"/>
          <p:cNvSpPr/>
          <p:nvPr/>
        </p:nvSpPr>
        <p:spPr>
          <a:xfrm>
            <a:off x="7232074" y="1138956"/>
            <a:ext cx="4959926" cy="1754326"/>
          </a:xfrm>
          <a:prstGeom prst="rect">
            <a:avLst/>
          </a:prstGeom>
        </p:spPr>
        <p:txBody>
          <a:bodyPr wrap="square">
            <a:spAutoFit/>
          </a:bodyPr>
          <a:lstStyle/>
          <a:p>
            <a:r>
              <a:rPr lang="en-IN" sz="3600" b="1"/>
              <a:t>STORY: Weekend Drop Ethical Wear VS Western Wear</a:t>
            </a:r>
          </a:p>
        </p:txBody>
      </p:sp>
      <p:pic>
        <p:nvPicPr>
          <p:cNvPr id="3" name="Picture 2"/>
          <p:cNvPicPr>
            <a:picLocks noChangeAspect="1"/>
          </p:cNvPicPr>
          <p:nvPr/>
        </p:nvPicPr>
        <p:blipFill>
          <a:blip r:embed="rId2"/>
          <a:stretch>
            <a:fillRect/>
          </a:stretch>
        </p:blipFill>
        <p:spPr>
          <a:xfrm>
            <a:off x="0" y="972004"/>
            <a:ext cx="7232074" cy="5789014"/>
          </a:xfrm>
          <a:prstGeom prst="rect">
            <a:avLst/>
          </a:prstGeom>
        </p:spPr>
      </p:pic>
    </p:spTree>
    <p:extLst>
      <p:ext uri="{BB962C8B-B14F-4D97-AF65-F5344CB8AC3E}">
        <p14:creationId xmlns:p14="http://schemas.microsoft.com/office/powerpoint/2010/main" val="33827842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1007"/>
            <a:ext cx="12191999" cy="830997"/>
          </a:xfrm>
          <a:prstGeom prst="rect">
            <a:avLst/>
          </a:prstGeom>
        </p:spPr>
        <p:txBody>
          <a:bodyPr wrap="square">
            <a:spAutoFit/>
          </a:bodyPr>
          <a:lstStyle/>
          <a:p>
            <a:r>
              <a:rPr lang="en-US" sz="2400" b="1"/>
              <a:t>Part 4: Content Creation and Curation (Post creations, Designs/Video Editing, Ad Campaigns over Social Media and Email Ideation and Creation) </a:t>
            </a:r>
          </a:p>
        </p:txBody>
      </p:sp>
      <p:sp>
        <p:nvSpPr>
          <p:cNvPr id="5" name="Rectangle 4"/>
          <p:cNvSpPr/>
          <p:nvPr/>
        </p:nvSpPr>
        <p:spPr>
          <a:xfrm>
            <a:off x="6636327" y="1138956"/>
            <a:ext cx="5555673" cy="1877437"/>
          </a:xfrm>
          <a:prstGeom prst="rect">
            <a:avLst/>
          </a:prstGeom>
        </p:spPr>
        <p:txBody>
          <a:bodyPr wrap="square">
            <a:spAutoFit/>
          </a:bodyPr>
          <a:lstStyle/>
          <a:p>
            <a:r>
              <a:rPr lang="en-IN" sz="2800" b="1" err="1"/>
              <a:t>Instagram:</a:t>
            </a:r>
            <a:r>
              <a:rPr lang="en-IN" sz="2800" b="1" err="1">
                <a:solidFill>
                  <a:srgbClr val="00B0F0"/>
                </a:solidFill>
              </a:rPr>
              <a:t>https</a:t>
            </a:r>
            <a:r>
              <a:rPr lang="en-IN" sz="2800" b="1">
                <a:solidFill>
                  <a:srgbClr val="00B0F0"/>
                </a:solidFill>
              </a:rPr>
              <a:t>://www.instagram.com/p/Cqpi5CiJBNv/?igshid=MTc4MmM1YmI2Ng==</a:t>
            </a:r>
          </a:p>
          <a:p>
            <a:endParaRPr lang="en-IN" sz="3200" b="1"/>
          </a:p>
        </p:txBody>
      </p:sp>
      <p:pic>
        <p:nvPicPr>
          <p:cNvPr id="3" name="Picture 2"/>
          <p:cNvPicPr>
            <a:picLocks noChangeAspect="1"/>
          </p:cNvPicPr>
          <p:nvPr/>
        </p:nvPicPr>
        <p:blipFill>
          <a:blip r:embed="rId2"/>
          <a:stretch>
            <a:fillRect/>
          </a:stretch>
        </p:blipFill>
        <p:spPr>
          <a:xfrm>
            <a:off x="-121919" y="1332411"/>
            <a:ext cx="6636327" cy="5384582"/>
          </a:xfrm>
          <a:prstGeom prst="rect">
            <a:avLst/>
          </a:prstGeom>
        </p:spPr>
      </p:pic>
    </p:spTree>
    <p:extLst>
      <p:ext uri="{BB962C8B-B14F-4D97-AF65-F5344CB8AC3E}">
        <p14:creationId xmlns:p14="http://schemas.microsoft.com/office/powerpoint/2010/main" val="16719965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78311A-5B96-D04B-8E78-990A77A46A17}"/>
              </a:ext>
            </a:extLst>
          </p:cNvPr>
          <p:cNvSpPr txBox="1"/>
          <p:nvPr/>
        </p:nvSpPr>
        <p:spPr>
          <a:xfrm>
            <a:off x="0" y="0"/>
            <a:ext cx="12192000"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t>» </a:t>
            </a:r>
            <a:r>
              <a:rPr lang="en-US" sz="2800" i="1" err="1"/>
              <a:t>Fabindia</a:t>
            </a:r>
            <a:r>
              <a:rPr lang="en-US" sz="2800" i="1"/>
              <a:t> targets ads based on the type of clothing the viewer is interested in or has recently purchased. </a:t>
            </a:r>
            <a:r>
              <a:rPr lang="en-US" sz="2800" i="1" err="1"/>
              <a:t>Fabindia</a:t>
            </a:r>
            <a:r>
              <a:rPr lang="en-US" sz="2800" i="1"/>
              <a:t> also targets ads based on gender.</a:t>
            </a:r>
          </a:p>
          <a:p>
            <a:r>
              <a:rPr lang="en-US" sz="2800" i="1"/>
              <a:t>&gt;&gt; Clothing, footwear, luggage, and eyewear are among the products they deal with. </a:t>
            </a:r>
            <a:r>
              <a:rPr lang="en-US" sz="2800" i="1" err="1"/>
              <a:t>Alok</a:t>
            </a:r>
            <a:r>
              <a:rPr lang="en-US" sz="2800" i="1"/>
              <a:t> intends to promote its products even further with the establishment of its YouTube channel and Facebook page.</a:t>
            </a:r>
          </a:p>
        </p:txBody>
      </p:sp>
      <p:sp>
        <p:nvSpPr>
          <p:cNvPr id="3" name="TextBox 2">
            <a:extLst>
              <a:ext uri="{FF2B5EF4-FFF2-40B4-BE49-F238E27FC236}">
                <a16:creationId xmlns:a16="http://schemas.microsoft.com/office/drawing/2014/main" id="{57158879-648B-CB97-EC24-E5AC9010887F}"/>
              </a:ext>
            </a:extLst>
          </p:cNvPr>
          <p:cNvSpPr txBox="1"/>
          <p:nvPr/>
        </p:nvSpPr>
        <p:spPr>
          <a:xfrm>
            <a:off x="-13855" y="3108543"/>
            <a:ext cx="12192000"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t>» </a:t>
            </a:r>
            <a:r>
              <a:rPr lang="en-US" sz="2800" i="1" err="1"/>
              <a:t>Fabindia</a:t>
            </a:r>
            <a:r>
              <a:rPr lang="en-US" sz="2800" i="1"/>
              <a:t> uses social media to promote its clothing. They have more than 157,000 likes on their Facebook page and over 7.4k subscribers on their YouTube channel.</a:t>
            </a:r>
          </a:p>
          <a:p>
            <a:endParaRPr lang="en-US" sz="2800" i="1"/>
          </a:p>
          <a:p>
            <a:r>
              <a:rPr lang="en-US" sz="2800" i="1"/>
              <a:t>» </a:t>
            </a:r>
            <a:r>
              <a:rPr lang="en-US" sz="2800" i="1" err="1"/>
              <a:t>Fabindia</a:t>
            </a:r>
            <a:r>
              <a:rPr lang="en-US" sz="2800" i="1"/>
              <a:t> Tailors targets those in Asia, who are looking to have their suits tailored to fit them perfectly. This is thanks to their mobile app and SMS, which allows users to take their measurements without visiting the tailors in person</a:t>
            </a:r>
            <a:r>
              <a:rPr lang="en-US" sz="2400" i="1"/>
              <a:t>.</a:t>
            </a:r>
          </a:p>
        </p:txBody>
      </p:sp>
    </p:spTree>
    <p:extLst>
      <p:ext uri="{BB962C8B-B14F-4D97-AF65-F5344CB8AC3E}">
        <p14:creationId xmlns:p14="http://schemas.microsoft.com/office/powerpoint/2010/main" val="36279538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1007"/>
            <a:ext cx="12191999"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entury Gothic" panose="020B0502020202020204"/>
                <a:ea typeface="+mn-ea"/>
                <a:cs typeface="+mn-cs"/>
              </a:rPr>
              <a:t>Part 4: Content Creation and Curation (Post creations, Designs/Video Editing, Ad Campaigns over Social Media and Email Ideation and Creation) </a:t>
            </a:r>
          </a:p>
        </p:txBody>
      </p:sp>
      <p:sp>
        <p:nvSpPr>
          <p:cNvPr id="5" name="Rectangle 4"/>
          <p:cNvSpPr/>
          <p:nvPr/>
        </p:nvSpPr>
        <p:spPr>
          <a:xfrm>
            <a:off x="-110836" y="1111247"/>
            <a:ext cx="4959926" cy="5847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3200" b="1">
                <a:solidFill>
                  <a:prstClr val="white"/>
                </a:solidFill>
                <a:latin typeface="Century Gothic" panose="020B0502020202020204"/>
              </a:rPr>
              <a:t>  Designs</a:t>
            </a:r>
            <a:endParaRPr kumimoji="0" lang="en-IN" sz="3200" b="1"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3" name="Picture 2"/>
          <p:cNvPicPr>
            <a:picLocks noChangeAspect="1"/>
          </p:cNvPicPr>
          <p:nvPr/>
        </p:nvPicPr>
        <p:blipFill>
          <a:blip r:embed="rId2"/>
          <a:stretch>
            <a:fillRect/>
          </a:stretch>
        </p:blipFill>
        <p:spPr>
          <a:xfrm>
            <a:off x="0" y="1696022"/>
            <a:ext cx="6331527" cy="5023433"/>
          </a:xfrm>
          <a:prstGeom prst="rect">
            <a:avLst/>
          </a:prstGeom>
        </p:spPr>
      </p:pic>
      <p:sp>
        <p:nvSpPr>
          <p:cNvPr id="7" name="Rectangle 6"/>
          <p:cNvSpPr/>
          <p:nvPr/>
        </p:nvSpPr>
        <p:spPr>
          <a:xfrm>
            <a:off x="6331527" y="1696022"/>
            <a:ext cx="5860472" cy="1692771"/>
          </a:xfrm>
          <a:prstGeom prst="rect">
            <a:avLst/>
          </a:prstGeom>
        </p:spPr>
        <p:txBody>
          <a:bodyPr wrap="square">
            <a:spAutoFit/>
          </a:bodyPr>
          <a:lstStyle/>
          <a:p>
            <a:pPr marL="139700" algn="just">
              <a:buSzPts val="1400"/>
            </a:pPr>
            <a:r>
              <a:rPr lang="en-US" sz="3200" b="1" i="1">
                <a:solidFill>
                  <a:srgbClr val="0070C0"/>
                </a:solidFill>
                <a:latin typeface="Corbel"/>
              </a:rPr>
              <a:t>// </a:t>
            </a:r>
            <a:r>
              <a:rPr lang="en-US" sz="3600" b="1" i="1">
                <a:solidFill>
                  <a:srgbClr val="0070C0"/>
                </a:solidFill>
                <a:latin typeface="Corbel"/>
              </a:rPr>
              <a:t>Explore a world of ethnic fashion with </a:t>
            </a:r>
            <a:r>
              <a:rPr lang="en-US" sz="3600" b="1" i="1" err="1">
                <a:solidFill>
                  <a:srgbClr val="0070C0"/>
                </a:solidFill>
                <a:latin typeface="Corbel"/>
              </a:rPr>
              <a:t>Fabindia</a:t>
            </a:r>
            <a:endParaRPr lang="en-US" sz="3200" b="1" i="1">
              <a:solidFill>
                <a:srgbClr val="0070C0"/>
              </a:solidFill>
              <a:latin typeface="Corbel"/>
            </a:endParaRPr>
          </a:p>
          <a:p>
            <a:pPr marL="482600" indent="-342900" algn="just">
              <a:buSzPts val="1400"/>
              <a:buFont typeface="Wingdings" panose="05000000000000000000" pitchFamily="2" charset="2"/>
              <a:buChar char="Ø"/>
            </a:pPr>
            <a:endParaRPr lang="en-US" sz="3200" i="1">
              <a:latin typeface="Corbel"/>
            </a:endParaRPr>
          </a:p>
        </p:txBody>
      </p:sp>
    </p:spTree>
    <p:extLst>
      <p:ext uri="{BB962C8B-B14F-4D97-AF65-F5344CB8AC3E}">
        <p14:creationId xmlns:p14="http://schemas.microsoft.com/office/powerpoint/2010/main" val="29600169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5947"/>
            <a:ext cx="9836727" cy="587853"/>
          </a:xfrm>
          <a:prstGeom prst="rect">
            <a:avLst/>
          </a:prstGeom>
        </p:spPr>
        <p:txBody>
          <a:bodyPr wrap="square">
            <a:spAutoFit/>
          </a:bodyPr>
          <a:lstStyle/>
          <a:p>
            <a:pPr>
              <a:lnSpc>
                <a:spcPct val="115000"/>
              </a:lnSpc>
              <a:buClr>
                <a:srgbClr val="000000"/>
              </a:buClr>
            </a:pPr>
            <a:r>
              <a:rPr lang="en-US" sz="2800" b="1" i="1" u="sng">
                <a:latin typeface="Franklin Gothic Demi"/>
              </a:rPr>
              <a:t>Facebook Strategies of Fabindia </a:t>
            </a:r>
            <a:r>
              <a:rPr lang="en-GB" sz="2800" b="1" i="1" u="sng">
                <a:latin typeface="Franklin Gothic Demi"/>
                <a:sym typeface="Arial"/>
              </a:rPr>
              <a:t>Story</a:t>
            </a:r>
          </a:p>
        </p:txBody>
      </p:sp>
      <p:sp>
        <p:nvSpPr>
          <p:cNvPr id="9" name="Rectangle 8"/>
          <p:cNvSpPr/>
          <p:nvPr/>
        </p:nvSpPr>
        <p:spPr>
          <a:xfrm>
            <a:off x="0" y="592507"/>
            <a:ext cx="12136582" cy="1938992"/>
          </a:xfrm>
          <a:prstGeom prst="rect">
            <a:avLst/>
          </a:prstGeom>
        </p:spPr>
        <p:txBody>
          <a:bodyPr wrap="square">
            <a:spAutoFit/>
          </a:bodyPr>
          <a:lstStyle/>
          <a:p>
            <a:r>
              <a:rPr lang="en-US" sz="2000" i="1"/>
              <a:t>Facebook's tools cater to the business that wants to form an authentic relationship with their audience. It allows marketers to create and distribute quality content that's helpful for users. And it allows sales and customer services reps to connect with consumers interested in a brand. Facebook's strategy is rapid growth, driven by multi-sided platform network effects, user monetization through advertisement and acquisition of adjacent competitors to remain the social media titan</a:t>
            </a:r>
            <a:endParaRPr lang="en-IN" sz="2000" i="1"/>
          </a:p>
        </p:txBody>
      </p:sp>
      <p:pic>
        <p:nvPicPr>
          <p:cNvPr id="4" name="Picture 3"/>
          <p:cNvPicPr>
            <a:picLocks noChangeAspect="1"/>
          </p:cNvPicPr>
          <p:nvPr/>
        </p:nvPicPr>
        <p:blipFill>
          <a:blip r:embed="rId2"/>
          <a:stretch>
            <a:fillRect/>
          </a:stretch>
        </p:blipFill>
        <p:spPr>
          <a:xfrm>
            <a:off x="58882" y="2531499"/>
            <a:ext cx="6386945" cy="4326501"/>
          </a:xfrm>
          <a:prstGeom prst="rect">
            <a:avLst/>
          </a:prstGeom>
        </p:spPr>
      </p:pic>
      <p:sp>
        <p:nvSpPr>
          <p:cNvPr id="5" name="Rectangle 4"/>
          <p:cNvSpPr/>
          <p:nvPr/>
        </p:nvSpPr>
        <p:spPr>
          <a:xfrm>
            <a:off x="6504708" y="2434671"/>
            <a:ext cx="5631874" cy="1569660"/>
          </a:xfrm>
          <a:prstGeom prst="rect">
            <a:avLst/>
          </a:prstGeom>
        </p:spPr>
        <p:txBody>
          <a:bodyPr wrap="square">
            <a:spAutoFit/>
          </a:bodyPr>
          <a:lstStyle/>
          <a:p>
            <a:r>
              <a:rPr lang="en-IN" sz="3200">
                <a:solidFill>
                  <a:srgbClr val="00B0F0"/>
                </a:solidFill>
              </a:rPr>
              <a:t>https://www.facebook.com/profile.php?id=61550034844616&amp;mibextid=ZbWKwL</a:t>
            </a:r>
          </a:p>
        </p:txBody>
      </p:sp>
    </p:spTree>
    <p:extLst>
      <p:ext uri="{BB962C8B-B14F-4D97-AF65-F5344CB8AC3E}">
        <p14:creationId xmlns:p14="http://schemas.microsoft.com/office/powerpoint/2010/main" val="10570558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FF42E6-3F05-0BCD-04D9-FC832D0F8007}"/>
              </a:ext>
            </a:extLst>
          </p:cNvPr>
          <p:cNvSpPr txBox="1"/>
          <p:nvPr/>
        </p:nvSpPr>
        <p:spPr>
          <a:xfrm>
            <a:off x="96982" y="70725"/>
            <a:ext cx="11881944"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t>» </a:t>
            </a:r>
            <a:r>
              <a:rPr lang="en-US" sz="2800" i="1" err="1"/>
              <a:t>Fabindia</a:t>
            </a:r>
            <a:r>
              <a:rPr lang="en-US" sz="2800" i="1"/>
              <a:t> has increased its sales by 82% and in-store traffic by 28% since implementing Lead Ads. This can be attributed to the company's improved marketing efforts that have targeted the right people.</a:t>
            </a:r>
            <a:endParaRPr lang="en-US" sz="2000"/>
          </a:p>
        </p:txBody>
      </p:sp>
      <p:sp>
        <p:nvSpPr>
          <p:cNvPr id="3" name="TextBox 2">
            <a:extLst>
              <a:ext uri="{FF2B5EF4-FFF2-40B4-BE49-F238E27FC236}">
                <a16:creationId xmlns:a16="http://schemas.microsoft.com/office/drawing/2014/main" id="{C4BEEB05-0C77-1636-F11A-BA4FBF41B0DD}"/>
              </a:ext>
            </a:extLst>
          </p:cNvPr>
          <p:cNvSpPr txBox="1"/>
          <p:nvPr/>
        </p:nvSpPr>
        <p:spPr>
          <a:xfrm>
            <a:off x="0" y="1734207"/>
            <a:ext cx="12277755" cy="54784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panose="020B0604020202020204" pitchFamily="34" charset="0"/>
              <a:buChar char="•"/>
            </a:pPr>
            <a:r>
              <a:rPr lang="en-US" sz="2800" b="1" i="1" u="sng">
                <a:latin typeface="Franklin Gothic Demi"/>
              </a:rPr>
              <a:t>Success Formulae of </a:t>
            </a:r>
            <a:r>
              <a:rPr lang="en-US" sz="2800" b="1" i="1" u="sng" err="1">
                <a:latin typeface="Franklin Gothic Demi"/>
              </a:rPr>
              <a:t>Fabindia</a:t>
            </a:r>
            <a:endParaRPr lang="en-US" sz="2800" i="1"/>
          </a:p>
          <a:p>
            <a:r>
              <a:rPr lang="en-US" sz="2800" i="1" err="1"/>
              <a:t>Fabindia</a:t>
            </a:r>
            <a:r>
              <a:rPr lang="en-US" sz="2800" i="1"/>
              <a:t> takes great pride in manufacturing most garments, shoes, and accessories.</a:t>
            </a:r>
          </a:p>
          <a:p>
            <a:endParaRPr lang="en-US" sz="2800" i="1"/>
          </a:p>
          <a:p>
            <a:r>
              <a:rPr lang="en-US" sz="2800" i="1"/>
              <a:t>The Success Formulae of </a:t>
            </a:r>
            <a:r>
              <a:rPr lang="en-US" sz="2800" i="1" err="1"/>
              <a:t>Fabindia</a:t>
            </a:r>
            <a:r>
              <a:rPr lang="en-US" sz="2800" i="1"/>
              <a:t> are</a:t>
            </a:r>
          </a:p>
          <a:p>
            <a:endParaRPr lang="en-US" sz="2800" i="1"/>
          </a:p>
          <a:p>
            <a:r>
              <a:rPr lang="en-US" sz="2800" i="1"/>
              <a:t>1. Great digital marketing strategy.</a:t>
            </a:r>
          </a:p>
          <a:p>
            <a:endParaRPr lang="en-US" sz="2800" i="1"/>
          </a:p>
          <a:p>
            <a:r>
              <a:rPr lang="en-US" sz="2800" i="1"/>
              <a:t>2. There are shops all around the nation</a:t>
            </a:r>
          </a:p>
          <a:p>
            <a:endParaRPr lang="en-US" sz="2800" i="1"/>
          </a:p>
          <a:p>
            <a:r>
              <a:rPr lang="en-US" sz="2800" i="1"/>
              <a:t>3. Improved inbound and outbound marketing strategies.</a:t>
            </a:r>
          </a:p>
          <a:p>
            <a:endParaRPr lang="en-US" sz="2400" i="1"/>
          </a:p>
          <a:p>
            <a:endParaRPr lang="en-US"/>
          </a:p>
        </p:txBody>
      </p:sp>
    </p:spTree>
    <p:extLst>
      <p:ext uri="{BB962C8B-B14F-4D97-AF65-F5344CB8AC3E}">
        <p14:creationId xmlns:p14="http://schemas.microsoft.com/office/powerpoint/2010/main" val="36874156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3-07-24 at 2.19.06 PM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982691"/>
          </a:xfrm>
          <a:prstGeom prst="rect">
            <a:avLst/>
          </a:prstGeom>
        </p:spPr>
      </p:pic>
    </p:spTree>
    <p:extLst>
      <p:ext uri="{BB962C8B-B14F-4D97-AF65-F5344CB8AC3E}">
        <p14:creationId xmlns:p14="http://schemas.microsoft.com/office/powerpoint/2010/main" val="33130015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4"/>
          <a:stretch>
            <a:fillRect/>
          </a:stretch>
        </p:blipFill>
        <p:spPr>
          <a:xfrm>
            <a:off x="1197157" y="567172"/>
            <a:ext cx="9351818" cy="749873"/>
          </a:xfrm>
          <a:prstGeom prst="rect">
            <a:avLst/>
          </a:prstGeom>
        </p:spPr>
      </p:pic>
      <p:sp>
        <p:nvSpPr>
          <p:cNvPr id="4" name="Rectangle 3"/>
          <p:cNvSpPr/>
          <p:nvPr/>
        </p:nvSpPr>
        <p:spPr>
          <a:xfrm>
            <a:off x="207818" y="6146801"/>
            <a:ext cx="4522392" cy="523220"/>
          </a:xfrm>
          <a:prstGeom prst="rect">
            <a:avLst/>
          </a:prstGeom>
        </p:spPr>
        <p:txBody>
          <a:bodyPr wrap="none">
            <a:spAutoFit/>
          </a:bodyPr>
          <a:lstStyle/>
          <a:p>
            <a:r>
              <a:rPr lang="en-IN" sz="2800" b="1">
                <a:solidFill>
                  <a:srgbClr val="0070C0"/>
                </a:solidFill>
              </a:rPr>
              <a:t>FABINDIAC@GMAIL.COM</a:t>
            </a:r>
          </a:p>
        </p:txBody>
      </p:sp>
      <p:pic>
        <p:nvPicPr>
          <p:cNvPr id="5" name="WhatsApp Video 2023-07-27 at 6.56.30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799" y="0"/>
            <a:ext cx="12160401" cy="6858000"/>
          </a:xfrm>
          <a:prstGeom prst="rect">
            <a:avLst/>
          </a:prstGeom>
        </p:spPr>
      </p:pic>
    </p:spTree>
    <p:extLst>
      <p:ext uri="{BB962C8B-B14F-4D97-AF65-F5344CB8AC3E}">
        <p14:creationId xmlns:p14="http://schemas.microsoft.com/office/powerpoint/2010/main" val="18873048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3-07-24 at 5.03.15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1999" cy="6857999"/>
          </a:xfrm>
          <a:prstGeom prst="rect">
            <a:avLst/>
          </a:prstGeom>
        </p:spPr>
      </p:pic>
    </p:spTree>
    <p:extLst>
      <p:ext uri="{BB962C8B-B14F-4D97-AF65-F5344CB8AC3E}">
        <p14:creationId xmlns:p14="http://schemas.microsoft.com/office/powerpoint/2010/main" val="7230877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FFC2B4-AB93-3591-E958-4EAA3C880C01}"/>
              </a:ext>
            </a:extLst>
          </p:cNvPr>
          <p:cNvSpPr txBox="1"/>
          <p:nvPr/>
        </p:nvSpPr>
        <p:spPr>
          <a:xfrm>
            <a:off x="277090" y="437687"/>
            <a:ext cx="11914910" cy="54784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700" i="1" u="sng">
                <a:latin typeface="Franklin Gothic Demi"/>
              </a:rPr>
              <a:t>3.Sustainable and Eco-friendly Practices</a:t>
            </a:r>
            <a:r>
              <a:rPr lang="en-US" sz="2700" i="1">
                <a:latin typeface="Corbel"/>
              </a:rPr>
              <a:t>: </a:t>
            </a:r>
            <a:r>
              <a:rPr lang="en-US" sz="2800" i="1" err="1">
                <a:latin typeface="Corbel"/>
              </a:rPr>
              <a:t>Fabindia</a:t>
            </a:r>
            <a:r>
              <a:rPr lang="en-US" sz="2800" i="1">
                <a:latin typeface="Corbel"/>
              </a:rPr>
              <a:t> has been conscious of its environmental impact and has incorporated sustainable and eco-friendly practices in its supply chain whenever possible. This includes using natural dyes, organic materials, and supporting eco-friendly production processes.</a:t>
            </a:r>
          </a:p>
          <a:p>
            <a:endParaRPr lang="en-US" sz="2700" i="1">
              <a:latin typeface="Corbel"/>
            </a:endParaRPr>
          </a:p>
          <a:p>
            <a:endParaRPr lang="en-US" sz="2700" i="1">
              <a:latin typeface="Corbel"/>
            </a:endParaRPr>
          </a:p>
          <a:p>
            <a:endParaRPr lang="en-US" sz="2700" i="1">
              <a:latin typeface="Corbel"/>
            </a:endParaRPr>
          </a:p>
          <a:p>
            <a:endParaRPr lang="en-US" sz="2700" i="1">
              <a:latin typeface="Corbel"/>
            </a:endParaRPr>
          </a:p>
          <a:p>
            <a:endParaRPr lang="en-US"/>
          </a:p>
          <a:p>
            <a:r>
              <a:rPr lang="en-US" sz="2700" i="1" u="sng">
                <a:latin typeface="Franklin Gothic Demi"/>
              </a:rPr>
              <a:t>4.</a:t>
            </a:r>
            <a:r>
              <a:rPr lang="en-US" sz="2700" i="1" u="sng">
                <a:latin typeface="Franklin Gothic Heavy"/>
              </a:rPr>
              <a:t>Promoting Indian Cultural Heritage</a:t>
            </a:r>
            <a:r>
              <a:rPr lang="en-US" sz="2700" i="1">
                <a:latin typeface="Corbel"/>
              </a:rPr>
              <a:t>: </a:t>
            </a:r>
            <a:r>
              <a:rPr lang="en-US" sz="2800" i="1" err="1">
                <a:latin typeface="Corbel"/>
              </a:rPr>
              <a:t>Fabindia's</a:t>
            </a:r>
            <a:r>
              <a:rPr lang="en-US" sz="2800" i="1">
                <a:latin typeface="Corbel"/>
              </a:rPr>
              <a:t> products often draw inspiration from India's rich cultural heritage. The company celebrates the diversity of Indian culture by offering a wide range of traditional and contemporary products that reflect the country's various regions and artistic traditions</a:t>
            </a:r>
            <a:r>
              <a:rPr lang="en-US" sz="2700" i="1">
                <a:latin typeface="Corbel"/>
              </a:rPr>
              <a:t>.</a:t>
            </a:r>
          </a:p>
        </p:txBody>
      </p:sp>
    </p:spTree>
    <p:extLst>
      <p:ext uri="{BB962C8B-B14F-4D97-AF65-F5344CB8AC3E}">
        <p14:creationId xmlns:p14="http://schemas.microsoft.com/office/powerpoint/2010/main" val="6433039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660" t="5851" r="1015" b="12733"/>
          <a:stretch/>
        </p:blipFill>
        <p:spPr>
          <a:xfrm rot="20367902">
            <a:off x="3168832" y="1675917"/>
            <a:ext cx="7419900" cy="3533875"/>
          </a:xfrm>
          <a:prstGeom prst="rect">
            <a:avLst/>
          </a:prstGeom>
          <a:solidFill>
            <a:srgbClr val="FFC000"/>
          </a:solidFill>
          <a:effectLst>
            <a:innerShdw blurRad="63500" dist="50800" dir="16200000">
              <a:prstClr val="black">
                <a:alpha val="50000"/>
              </a:prstClr>
            </a:innerShdw>
            <a:reflection blurRad="6350" stA="52000" endA="300" endPos="35000" dir="5400000" sy="-100000" algn="bl" rotWithShape="0"/>
          </a:effectLst>
        </p:spPr>
      </p:pic>
    </p:spTree>
    <p:extLst>
      <p:ext uri="{BB962C8B-B14F-4D97-AF65-F5344CB8AC3E}">
        <p14:creationId xmlns:p14="http://schemas.microsoft.com/office/powerpoint/2010/main" val="492648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7B251B-1F5A-8411-76CE-9975AE431B5D}"/>
              </a:ext>
            </a:extLst>
          </p:cNvPr>
          <p:cNvSpPr txBox="1"/>
          <p:nvPr/>
        </p:nvSpPr>
        <p:spPr>
          <a:xfrm>
            <a:off x="1719330" y="345584"/>
            <a:ext cx="5748270"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700" i="1">
                <a:latin typeface="Franklin Gothic Demi"/>
              </a:rPr>
              <a:t>USP:</a:t>
            </a:r>
            <a:endParaRPr lang="en-US" sz="2700" i="1">
              <a:latin typeface="Franklin Gothic Demi"/>
            </a:endParaRPr>
          </a:p>
        </p:txBody>
      </p:sp>
      <p:sp>
        <p:nvSpPr>
          <p:cNvPr id="3" name="TextBox 2">
            <a:extLst>
              <a:ext uri="{FF2B5EF4-FFF2-40B4-BE49-F238E27FC236}">
                <a16:creationId xmlns:a16="http://schemas.microsoft.com/office/drawing/2014/main" id="{E40DC878-3C5D-13E3-8DBA-01627BBCB7F7}"/>
              </a:ext>
            </a:extLst>
          </p:cNvPr>
          <p:cNvSpPr txBox="1"/>
          <p:nvPr/>
        </p:nvSpPr>
        <p:spPr>
          <a:xfrm>
            <a:off x="0" y="882204"/>
            <a:ext cx="12192000" cy="56169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700" b="1" i="1" u="sng">
                <a:latin typeface="Corbel"/>
              </a:rPr>
              <a:t>Its unique selling propositions (USPs) lie in several key areas that set it apart from other retailers:</a:t>
            </a:r>
          </a:p>
          <a:p>
            <a:endParaRPr lang="en-US" sz="2700" i="1">
              <a:latin typeface="Corbel"/>
            </a:endParaRPr>
          </a:p>
          <a:p>
            <a:pPr>
              <a:buAutoNum type="arabicPeriod"/>
            </a:pPr>
            <a:r>
              <a:rPr lang="en-US" sz="2700" i="1" u="sng">
                <a:latin typeface="Franklin Gothic Demi"/>
              </a:rPr>
              <a:t>Handmade and Traditional Craftsmanship</a:t>
            </a:r>
            <a:r>
              <a:rPr lang="en-US" sz="2700" i="1">
                <a:latin typeface="Franklin Gothic Demi"/>
              </a:rPr>
              <a:t>:</a:t>
            </a:r>
            <a:r>
              <a:rPr lang="en-US" sz="2700" i="1">
                <a:latin typeface="Corbel"/>
              </a:rPr>
              <a:t> </a:t>
            </a:r>
            <a:r>
              <a:rPr lang="en-US" sz="2800" i="1" err="1">
                <a:latin typeface="Corbel"/>
              </a:rPr>
              <a:t>FabIndia</a:t>
            </a:r>
            <a:r>
              <a:rPr lang="en-US" sz="2800" i="1">
                <a:latin typeface="Corbel"/>
              </a:rPr>
              <a:t> takes pride in promoting traditional Indian crafts and supporting local artisans and weavers. Their products are handmade and often incorporate techniques such as block printing, handloom weaving, and embroidery, which gives them a unique and authentic appeal</a:t>
            </a:r>
            <a:r>
              <a:rPr lang="en-US" sz="2700" i="1">
                <a:latin typeface="Corbel"/>
              </a:rPr>
              <a:t>.</a:t>
            </a:r>
          </a:p>
          <a:p>
            <a:pPr>
              <a:buAutoNum type="arabicPeriod"/>
            </a:pPr>
            <a:endParaRPr lang="en-US" sz="2700" i="1">
              <a:latin typeface="Corbel"/>
            </a:endParaRPr>
          </a:p>
          <a:p>
            <a:pPr>
              <a:buAutoNum type="arabicPeriod"/>
            </a:pPr>
            <a:endParaRPr lang="en-US" sz="2700" i="1">
              <a:latin typeface="Corbel"/>
            </a:endParaRPr>
          </a:p>
          <a:p>
            <a:pPr>
              <a:buAutoNum type="arabicPeriod"/>
            </a:pPr>
            <a:r>
              <a:rPr lang="en-US" sz="2700" i="1" u="sng">
                <a:latin typeface="Franklin Gothic Demi"/>
              </a:rPr>
              <a:t>Ethical and Sustainable Practices</a:t>
            </a:r>
            <a:r>
              <a:rPr lang="en-US" sz="2700" i="1">
                <a:latin typeface="Corbel"/>
              </a:rPr>
              <a:t>: </a:t>
            </a:r>
            <a:r>
              <a:rPr lang="en-US" sz="2800" i="1">
                <a:latin typeface="Corbel"/>
              </a:rPr>
              <a:t>The brand is committed to ethical sourcing and sustainable practices. By supporting local artisans and using natural and eco-friendly materials, </a:t>
            </a:r>
            <a:r>
              <a:rPr lang="en-US" sz="2800" i="1" err="1">
                <a:latin typeface="Corbel"/>
              </a:rPr>
              <a:t>FabIndia</a:t>
            </a:r>
            <a:r>
              <a:rPr lang="en-US" sz="2800" i="1">
                <a:latin typeface="Corbel"/>
              </a:rPr>
              <a:t> contributes to the preservation of traditional crafts and helps in reducing the environmental impact.</a:t>
            </a:r>
          </a:p>
        </p:txBody>
      </p:sp>
    </p:spTree>
    <p:extLst>
      <p:ext uri="{BB962C8B-B14F-4D97-AF65-F5344CB8AC3E}">
        <p14:creationId xmlns:p14="http://schemas.microsoft.com/office/powerpoint/2010/main" val="1194322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110836"/>
            <a:ext cx="12192000" cy="6747164"/>
          </a:xfrm>
          <a:prstGeom prst="rect">
            <a:avLst/>
          </a:prstGeom>
          <a:ln w="76200">
            <a:solidFill>
              <a:schemeClr val="bg2"/>
            </a:solidFill>
          </a:ln>
        </p:spPr>
      </p:pic>
      <p:sp>
        <p:nvSpPr>
          <p:cNvPr id="4" name="Rectangle 3"/>
          <p:cNvSpPr/>
          <p:nvPr/>
        </p:nvSpPr>
        <p:spPr>
          <a:xfrm>
            <a:off x="4316016" y="110836"/>
            <a:ext cx="2888347" cy="507831"/>
          </a:xfrm>
          <a:prstGeom prst="rect">
            <a:avLst/>
          </a:prstGeom>
        </p:spPr>
        <p:txBody>
          <a:bodyPr wrap="square">
            <a:spAutoFit/>
          </a:bodyPr>
          <a:lstStyle/>
          <a:p>
            <a:pPr marR="0" lvl="0" indent="0" fontAlgn="auto">
              <a:lnSpc>
                <a:spcPct val="100000"/>
              </a:lnSpc>
              <a:spcBef>
                <a:spcPts val="0"/>
              </a:spcBef>
              <a:spcAft>
                <a:spcPts val="0"/>
              </a:spcAft>
              <a:buClrTx/>
              <a:buSzTx/>
              <a:buFontTx/>
              <a:buNone/>
              <a:tabLst/>
              <a:defRPr/>
            </a:pPr>
            <a:r>
              <a:rPr lang="en-GB" sz="2700" i="1">
                <a:solidFill>
                  <a:schemeClr val="bg2"/>
                </a:solidFill>
                <a:latin typeface="Franklin Gothic Demi"/>
                <a:sym typeface="Arial"/>
              </a:rPr>
              <a:t>USP DEFINITION</a:t>
            </a:r>
            <a:endParaRPr lang="en-IN" sz="2700" i="1">
              <a:solidFill>
                <a:schemeClr val="bg2"/>
              </a:solidFill>
              <a:latin typeface="Franklin Gothic Demi"/>
            </a:endParaRPr>
          </a:p>
        </p:txBody>
      </p:sp>
    </p:spTree>
    <p:extLst>
      <p:ext uri="{BB962C8B-B14F-4D97-AF65-F5344CB8AC3E}">
        <p14:creationId xmlns:p14="http://schemas.microsoft.com/office/powerpoint/2010/main" val="433207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B272F-899F-DC4C-33D3-79E985FDD9E3}"/>
              </a:ext>
            </a:extLst>
          </p:cNvPr>
          <p:cNvSpPr txBox="1"/>
          <p:nvPr/>
        </p:nvSpPr>
        <p:spPr>
          <a:xfrm>
            <a:off x="96982" y="313386"/>
            <a:ext cx="12095018" cy="56938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AutoNum type="arabicPeriod"/>
            </a:pPr>
            <a:r>
              <a:rPr lang="en-US" sz="2400" i="1" u="sng">
                <a:latin typeface="Franklin Gothic Demi"/>
              </a:rPr>
              <a:t>Distinctive Designs</a:t>
            </a:r>
            <a:r>
              <a:rPr lang="en-US" sz="2400" i="1">
                <a:latin typeface="Franklin Gothic Demi"/>
              </a:rPr>
              <a:t>:</a:t>
            </a:r>
            <a:r>
              <a:rPr lang="en-US" sz="2400">
                <a:latin typeface="Söhne"/>
              </a:rPr>
              <a:t> </a:t>
            </a:r>
            <a:r>
              <a:rPr lang="en-US" sz="2800" i="1" err="1">
                <a:latin typeface="Corbel"/>
              </a:rPr>
              <a:t>FabIndia's</a:t>
            </a:r>
            <a:r>
              <a:rPr lang="en-US" sz="2800" i="1">
                <a:latin typeface="Corbel"/>
              </a:rPr>
              <a:t> products feature distinctive designs that reflect the rich heritage of India. They blend traditional aesthetics with contemporary styles, making their products attractive to both Indian and international customers.</a:t>
            </a:r>
          </a:p>
          <a:p>
            <a:pPr>
              <a:buAutoNum type="arabicPeriod"/>
            </a:pPr>
            <a:r>
              <a:rPr lang="en-US" sz="2400" i="1" u="sng">
                <a:latin typeface="Franklin Gothic Demi"/>
              </a:rPr>
              <a:t>Wide Product Range</a:t>
            </a:r>
            <a:r>
              <a:rPr lang="en-US" sz="2400" b="1">
                <a:latin typeface="Söhne"/>
              </a:rPr>
              <a:t>:</a:t>
            </a:r>
            <a:r>
              <a:rPr lang="en-US" sz="2400">
                <a:latin typeface="Söhne"/>
              </a:rPr>
              <a:t> </a:t>
            </a:r>
            <a:r>
              <a:rPr lang="en-US" sz="2800" i="1" err="1">
                <a:latin typeface="Corbel"/>
              </a:rPr>
              <a:t>FabIndia</a:t>
            </a:r>
            <a:r>
              <a:rPr lang="en-US" sz="2800" i="1">
                <a:latin typeface="Corbel"/>
              </a:rPr>
              <a:t> offers a wide range of products, including apparel for men, women, and kids, home furnishings, accessories, personal care items, and more. This diverse product range caters to various customer preferences and needs.</a:t>
            </a:r>
            <a:endParaRPr lang="en-US" sz="2400" i="1">
              <a:latin typeface="Corbel"/>
            </a:endParaRPr>
          </a:p>
          <a:p>
            <a:pPr>
              <a:buAutoNum type="arabicPeriod"/>
            </a:pPr>
            <a:r>
              <a:rPr lang="en-US" sz="2400" i="1" u="sng">
                <a:latin typeface="Franklin Gothic Demi"/>
              </a:rPr>
              <a:t>Cultural Connection</a:t>
            </a:r>
            <a:r>
              <a:rPr lang="en-US" sz="2400" i="1">
                <a:latin typeface="Franklin Gothic Demi"/>
              </a:rPr>
              <a:t>:</a:t>
            </a:r>
            <a:r>
              <a:rPr lang="en-US" sz="2400">
                <a:latin typeface="Söhne"/>
              </a:rPr>
              <a:t> </a:t>
            </a:r>
            <a:r>
              <a:rPr lang="en-US" sz="2800" i="1" err="1">
                <a:latin typeface="Corbel"/>
              </a:rPr>
              <a:t>FabIndia's</a:t>
            </a:r>
            <a:r>
              <a:rPr lang="en-US" sz="2800" i="1">
                <a:latin typeface="Corbel"/>
              </a:rPr>
              <a:t> products often carry a sense of cultural connection, allowing customers to embrace and celebrate Indian traditions and artistry</a:t>
            </a:r>
            <a:r>
              <a:rPr lang="en-US" sz="2400" i="1">
                <a:latin typeface="Corbel"/>
              </a:rPr>
              <a:t>.</a:t>
            </a:r>
          </a:p>
          <a:p>
            <a:pPr>
              <a:buAutoNum type="arabicPeriod"/>
            </a:pPr>
            <a:r>
              <a:rPr lang="en-US" sz="2400" i="1" u="sng">
                <a:latin typeface="Franklin Gothic Demi"/>
              </a:rPr>
              <a:t>Social Impact</a:t>
            </a:r>
            <a:r>
              <a:rPr lang="en-US" sz="2400" i="1">
                <a:latin typeface="Franklin Gothic Demi"/>
              </a:rPr>
              <a:t>:</a:t>
            </a:r>
            <a:r>
              <a:rPr lang="en-US" sz="2400">
                <a:latin typeface="Söhne"/>
              </a:rPr>
              <a:t> </a:t>
            </a:r>
            <a:r>
              <a:rPr lang="en-US" sz="2800" i="1">
                <a:latin typeface="Corbel"/>
              </a:rPr>
              <a:t>Through its business model, </a:t>
            </a:r>
            <a:r>
              <a:rPr lang="en-US" sz="2800" i="1" err="1">
                <a:latin typeface="Corbel"/>
              </a:rPr>
              <a:t>FabIndia</a:t>
            </a:r>
            <a:r>
              <a:rPr lang="en-US" sz="2800" i="1">
                <a:latin typeface="Corbel"/>
              </a:rPr>
              <a:t> empowers local artisans and communities, providing them with livelihood opportunities and improving their socio-economic conditions.</a:t>
            </a:r>
            <a:endParaRPr lang="en-US" sz="2400" i="1">
              <a:latin typeface="Corbel"/>
            </a:endParaRPr>
          </a:p>
          <a:p>
            <a:pPr>
              <a:buAutoNum type="arabicPeriod"/>
            </a:pPr>
            <a:r>
              <a:rPr lang="en-US" sz="2400" i="1" u="sng">
                <a:latin typeface="Franklin Gothic Demi"/>
              </a:rPr>
              <a:t>Quality Assurance</a:t>
            </a:r>
            <a:r>
              <a:rPr lang="en-US" sz="2400" i="1">
                <a:latin typeface="Franklin Gothic Demi"/>
              </a:rPr>
              <a:t>:</a:t>
            </a:r>
            <a:r>
              <a:rPr lang="en-US" sz="2400" i="1">
                <a:latin typeface="Corbel"/>
              </a:rPr>
              <a:t> </a:t>
            </a:r>
            <a:r>
              <a:rPr lang="en-US" sz="2800" i="1" err="1">
                <a:latin typeface="Corbel"/>
              </a:rPr>
              <a:t>FabIndia</a:t>
            </a:r>
            <a:r>
              <a:rPr lang="en-US" sz="2800" i="1">
                <a:latin typeface="Corbel"/>
              </a:rPr>
              <a:t> maintains high-quality standards for its products, ensuring customers receive well-crafted and durable items</a:t>
            </a:r>
            <a:r>
              <a:rPr lang="en-US" sz="2000" i="1">
                <a:latin typeface="Corbel"/>
              </a:rPr>
              <a:t>.</a:t>
            </a:r>
          </a:p>
        </p:txBody>
      </p:sp>
    </p:spTree>
    <p:extLst>
      <p:ext uri="{BB962C8B-B14F-4D97-AF65-F5344CB8AC3E}">
        <p14:creationId xmlns:p14="http://schemas.microsoft.com/office/powerpoint/2010/main" val="2050587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B16F14-80CE-E8E0-0B11-9690B8024B67}"/>
              </a:ext>
            </a:extLst>
          </p:cNvPr>
          <p:cNvSpPr txBox="1"/>
          <p:nvPr/>
        </p:nvSpPr>
        <p:spPr>
          <a:xfrm>
            <a:off x="217395" y="27049"/>
            <a:ext cx="5802405"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u="sng">
                <a:latin typeface="Franklin Gothic Demi Cond"/>
                <a:cs typeface="Arial"/>
              </a:rPr>
              <a:t>Analyze Brand Messaging</a:t>
            </a:r>
            <a:r>
              <a:rPr lang="en-US" sz="2400" b="1">
                <a:latin typeface="Franklin Gothic Demi Cond"/>
                <a:cs typeface="Arial"/>
              </a:rPr>
              <a:t>:</a:t>
            </a:r>
            <a:endParaRPr lang="en-US" sz="2400">
              <a:latin typeface="Franklin Gothic Demi Cond"/>
            </a:endParaRPr>
          </a:p>
        </p:txBody>
      </p:sp>
      <p:sp>
        <p:nvSpPr>
          <p:cNvPr id="3" name="TextBox 2">
            <a:extLst>
              <a:ext uri="{FF2B5EF4-FFF2-40B4-BE49-F238E27FC236}">
                <a16:creationId xmlns:a16="http://schemas.microsoft.com/office/drawing/2014/main" id="{C9EE9D96-75B6-B8A3-0514-6BAAD82C5FA8}"/>
              </a:ext>
            </a:extLst>
          </p:cNvPr>
          <p:cNvSpPr txBox="1"/>
          <p:nvPr/>
        </p:nvSpPr>
        <p:spPr>
          <a:xfrm>
            <a:off x="152400" y="611824"/>
            <a:ext cx="11734801"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a:latin typeface="Corbel"/>
              </a:rPr>
              <a:t>FABINDIA </a:t>
            </a:r>
            <a:r>
              <a:rPr lang="en-US" sz="2800" i="1">
                <a:latin typeface="Corbel"/>
              </a:rPr>
              <a:t>is an Indian retail brand known for its traditional handcrafted products, primarily focusing on clothing, home furnishings, and other lifestyle items. Here are some key aspects of their messaging:</a:t>
            </a:r>
          </a:p>
          <a:p>
            <a:endParaRPr lang="en-US" sz="2400" i="1">
              <a:latin typeface="Corbel"/>
            </a:endParaRPr>
          </a:p>
          <a:p>
            <a:r>
              <a:rPr lang="en-US" sz="2800" i="1">
                <a:latin typeface="Corbel"/>
              </a:rPr>
              <a:t>Fabindia Established in 1960 by Jon </a:t>
            </a:r>
            <a:r>
              <a:rPr lang="en-US" sz="2800" i="1" err="1">
                <a:latin typeface="Corbel"/>
              </a:rPr>
              <a:t>Bissel</a:t>
            </a:r>
            <a:r>
              <a:rPr lang="en-US" sz="2800" i="1">
                <a:latin typeface="Corbel"/>
              </a:rPr>
              <a:t>, the company is providing employment to more than 30,000 craftsmen and weavers, while promoting traditional artisans and craftsmen of India. Currently, Fab-</a:t>
            </a:r>
            <a:r>
              <a:rPr lang="en-US" sz="2800" i="1" err="1">
                <a:latin typeface="Corbel"/>
              </a:rPr>
              <a:t>india</a:t>
            </a:r>
            <a:r>
              <a:rPr lang="en-US" sz="2800" i="1">
                <a:latin typeface="Corbel"/>
              </a:rPr>
              <a:t> has six outlets abroad and 111 outlets in India.</a:t>
            </a:r>
          </a:p>
          <a:p>
            <a:endParaRPr lang="en-US" sz="2400" i="1">
              <a:latin typeface="Corbel"/>
            </a:endParaRPr>
          </a:p>
          <a:p>
            <a:pPr>
              <a:buAutoNum type="arabicPeriod"/>
            </a:pPr>
            <a:r>
              <a:rPr lang="en-US" sz="2800" i="1" u="sng">
                <a:latin typeface="Franklin Gothic Demi Cond"/>
              </a:rPr>
              <a:t>Emphasis on Tradition and Handcraftsmanship</a:t>
            </a:r>
            <a:r>
              <a:rPr lang="en-US" sz="2800" i="1">
                <a:latin typeface="Corbel"/>
              </a:rPr>
              <a:t>: FABINDIA's messaging has consistently revolved around the celebration of Indian traditions and craftsmanship. They highlight the use of traditional techniques and artisanal skills in creating their products, appealing to customers who value authenticity and cultural heritage.</a:t>
            </a:r>
          </a:p>
        </p:txBody>
      </p:sp>
    </p:spTree>
    <p:extLst>
      <p:ext uri="{BB962C8B-B14F-4D97-AF65-F5344CB8AC3E}">
        <p14:creationId xmlns:p14="http://schemas.microsoft.com/office/powerpoint/2010/main" val="160950594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4283</Words>
  <Application>Microsoft Office PowerPoint</Application>
  <PresentationFormat>Widescreen</PresentationFormat>
  <Paragraphs>298</Paragraphs>
  <Slides>50</Slides>
  <Notes>6</Notes>
  <HiddenSlides>0</HiddenSlides>
  <MMClips>4</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50</vt:i4>
      </vt:variant>
    </vt:vector>
  </HeadingPairs>
  <TitlesOfParts>
    <vt:vector size="65" baseType="lpstr">
      <vt:lpstr>Arial</vt:lpstr>
      <vt:lpstr>Calibri</vt:lpstr>
      <vt:lpstr>Century Gothic</vt:lpstr>
      <vt:lpstr>Corbel</vt:lpstr>
      <vt:lpstr>Franklin Gothic Demi</vt:lpstr>
      <vt:lpstr>Franklin Gothic Demi Cond</vt:lpstr>
      <vt:lpstr>Franklin Gothic Heavy</vt:lpstr>
      <vt:lpstr>Franklin Gothic Medium</vt:lpstr>
      <vt:lpstr>Grandview</vt:lpstr>
      <vt:lpstr>Söhne</vt:lpstr>
      <vt:lpstr>Times New Roman</vt:lpstr>
      <vt:lpstr>Trebuchet MS</vt:lpstr>
      <vt:lpstr>Wingdings</vt:lpstr>
      <vt:lpstr>Wingdings 3</vt:lpstr>
      <vt:lpstr>Facet</vt:lpstr>
      <vt:lpstr>Comprehensive Digital Marketing  Project Work FabIndia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fabindia.com Website Traffic by Country and fabindia.com Traffic Share by Device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THARAK SWAROOP</cp:lastModifiedBy>
  <cp:revision>1</cp:revision>
  <dcterms:created xsi:type="dcterms:W3CDTF">2013-07-15T20:26:40Z</dcterms:created>
  <dcterms:modified xsi:type="dcterms:W3CDTF">2023-07-28T09:07:36Z</dcterms:modified>
</cp:coreProperties>
</file>